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5" r:id="rId23"/>
    <p:sldId id="286" r:id="rId24"/>
    <p:sldId id="287" r:id="rId25"/>
    <p:sldId id="278" r:id="rId26"/>
    <p:sldId id="279" r:id="rId27"/>
    <p:sldId id="280" r:id="rId28"/>
    <p:sldId id="281" r:id="rId29"/>
    <p:sldId id="288" r:id="rId30"/>
    <p:sldId id="282" r:id="rId31"/>
    <p:sldId id="283" r:id="rId32"/>
    <p:sldId id="284" r:id="rId33"/>
    <p:sldId id="289" r:id="rId34"/>
    <p:sldId id="290" r:id="rId35"/>
    <p:sldId id="308" r:id="rId36"/>
    <p:sldId id="291" r:id="rId37"/>
    <p:sldId id="294" r:id="rId38"/>
    <p:sldId id="295" r:id="rId39"/>
    <p:sldId id="299" r:id="rId40"/>
    <p:sldId id="296" r:id="rId41"/>
    <p:sldId id="298" r:id="rId42"/>
    <p:sldId id="300" r:id="rId43"/>
    <p:sldId id="301" r:id="rId44"/>
    <p:sldId id="302" r:id="rId45"/>
    <p:sldId id="309" r:id="rId46"/>
    <p:sldId id="310" r:id="rId47"/>
    <p:sldId id="303" r:id="rId48"/>
    <p:sldId id="304" r:id="rId49"/>
    <p:sldId id="305" r:id="rId50"/>
    <p:sldId id="306" r:id="rId51"/>
    <p:sldId id="307" r:id="rId52"/>
    <p:sldId id="31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90"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3/20/2012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3/20/2012</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3/20/2012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514600"/>
            <a:ext cx="3313355" cy="1447800"/>
          </a:xfrm>
        </p:spPr>
        <p:txBody>
          <a:bodyPr/>
          <a:lstStyle/>
          <a:p>
            <a:pPr algn="just" rtl="1"/>
            <a:r>
              <a:rPr lang="fa-IR" dirty="0" smtClean="0">
                <a:cs typeface="B Bardiya" pitchFamily="2" charset="-78"/>
              </a:rPr>
              <a:t>بسم الله الرحمن الرحیم </a:t>
            </a:r>
            <a:endParaRPr lang="en-US" dirty="0">
              <a:cs typeface="B Bardiya" pitchFamily="2" charset="-78"/>
            </a:endParaRPr>
          </a:p>
        </p:txBody>
      </p:sp>
      <p:sp>
        <p:nvSpPr>
          <p:cNvPr id="3" name="Subtitle 2"/>
          <p:cNvSpPr>
            <a:spLocks noGrp="1"/>
          </p:cNvSpPr>
          <p:nvPr>
            <p:ph type="subTitle" idx="1"/>
          </p:nvPr>
        </p:nvSpPr>
        <p:spPr>
          <a:xfrm>
            <a:off x="4733365" y="4421080"/>
            <a:ext cx="3309803" cy="1827320"/>
          </a:xfrm>
        </p:spPr>
        <p:txBody>
          <a:bodyPr>
            <a:normAutofit/>
          </a:bodyPr>
          <a:lstStyle/>
          <a:p>
            <a:pPr algn="ctr" rtl="1"/>
            <a:r>
              <a:rPr lang="fa-IR" sz="2400" dirty="0" smtClean="0">
                <a:solidFill>
                  <a:srgbClr val="C00000"/>
                </a:solidFill>
              </a:rPr>
              <a:t>موضوع: </a:t>
            </a:r>
            <a:r>
              <a:rPr lang="fa-IR" sz="2400" dirty="0" smtClean="0">
                <a:solidFill>
                  <a:srgbClr val="C00000"/>
                </a:solidFill>
              </a:rPr>
              <a:t>زمینه های </a:t>
            </a:r>
            <a:r>
              <a:rPr lang="fa-IR" sz="2400" dirty="0" smtClean="0">
                <a:solidFill>
                  <a:srgbClr val="C00000"/>
                </a:solidFill>
              </a:rPr>
              <a:t>اجتماعی رشد بنیادگرائی و سلفی گری در جهان اسلام </a:t>
            </a:r>
            <a:endParaRPr lang="en-US" sz="2400" dirty="0">
              <a:solidFill>
                <a:srgbClr val="C00000"/>
              </a:solidFill>
            </a:endParaRPr>
          </a:p>
        </p:txBody>
      </p:sp>
    </p:spTree>
    <p:extLst>
      <p:ext uri="{BB962C8B-B14F-4D97-AF65-F5344CB8AC3E}">
        <p14:creationId xmlns:p14="http://schemas.microsoft.com/office/powerpoint/2010/main" val="39860156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C:\Users\ejtemaee\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838200"/>
            <a:ext cx="66294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59306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C:\Users\ejtemaee\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651" y="1066800"/>
            <a:ext cx="7395585" cy="487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345093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219200"/>
            <a:ext cx="6777317" cy="4613429"/>
          </a:xfrm>
        </p:spPr>
        <p:txBody>
          <a:bodyPr/>
          <a:lstStyle/>
          <a:p>
            <a:pPr algn="just" rtl="1"/>
            <a:r>
              <a:rPr lang="fa-IR" dirty="0"/>
              <a:t>نهادهايي که پيشتر در کنترل </a:t>
            </a:r>
            <a:r>
              <a:rPr lang="fa-IR" dirty="0" smtClean="0"/>
              <a:t>نهاد دین (کلیسا و حوزه) بود </a:t>
            </a:r>
            <a:r>
              <a:rPr lang="fa-IR" dirty="0"/>
              <a:t>مانند نهاد آموزش، بهداشت،‌ تأمين اجتماعي و داده‌گاه‌ها به تدريج سکولار شده و از دست </a:t>
            </a:r>
            <a:r>
              <a:rPr lang="fa-IR" dirty="0" smtClean="0"/>
              <a:t>نهاد دینی خارج شد</a:t>
            </a:r>
            <a:r>
              <a:rPr lang="fa-IR" dirty="0"/>
              <a:t>. ديگر حتي </a:t>
            </a:r>
            <a:r>
              <a:rPr lang="fa-IR" dirty="0" smtClean="0"/>
              <a:t>نهادهای دینی </a:t>
            </a:r>
            <a:r>
              <a:rPr lang="fa-IR" dirty="0"/>
              <a:t>نيز که متولي اين امور مدرن مي‌شدند، افرادي را به کار مي‌گرفتند که دانش آموخته‌ نهادهاي سکولار بودند</a:t>
            </a:r>
            <a:r>
              <a:rPr lang="fa-IR" dirty="0" smtClean="0"/>
              <a:t>.</a:t>
            </a:r>
          </a:p>
        </p:txBody>
      </p:sp>
    </p:spTree>
    <p:extLst>
      <p:ext uri="{BB962C8B-B14F-4D97-AF65-F5344CB8AC3E}">
        <p14:creationId xmlns:p14="http://schemas.microsoft.com/office/powerpoint/2010/main" val="189258622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C:\Users\ejtemaee\Desktop\1378298776_gavel judge cou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838200"/>
            <a:ext cx="7046068"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85622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5123" name="Picture 3" descr="C:\Users\ejtemaee\Desktop\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6928605"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61977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914400"/>
            <a:ext cx="6777317" cy="4918229"/>
          </a:xfrm>
        </p:spPr>
        <p:txBody>
          <a:bodyPr/>
          <a:lstStyle/>
          <a:p>
            <a:pPr algn="r" rtl="1"/>
            <a:r>
              <a:rPr lang="fa-IR" dirty="0" smtClean="0"/>
              <a:t>مدرنیته در ابعاد گوناگون سیاسی اقتصادی و آموزشی جايگاه </a:t>
            </a:r>
            <a:r>
              <a:rPr lang="fa-IR" dirty="0"/>
              <a:t>کليدي دين در جامعه سنتي را مخدوش </a:t>
            </a:r>
            <a:r>
              <a:rPr lang="fa-IR" dirty="0" smtClean="0"/>
              <a:t>کرد.</a:t>
            </a:r>
          </a:p>
          <a:p>
            <a:pPr marL="68580" indent="0" algn="ctr" rtl="1">
              <a:buNone/>
            </a:pPr>
            <a:r>
              <a:rPr lang="fa-IR" dirty="0" smtClean="0"/>
              <a:t>مکتب خانه </a:t>
            </a:r>
            <a:endParaRPr lang="en-US" dirty="0"/>
          </a:p>
        </p:txBody>
      </p:sp>
      <p:pic>
        <p:nvPicPr>
          <p:cNvPr id="6147" name="Picture 3" descr="C:\Users\ejtemaee\Desktop\9_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743200"/>
            <a:ext cx="70866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84793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794" y="533400"/>
            <a:ext cx="7024744" cy="609600"/>
          </a:xfrm>
        </p:spPr>
        <p:txBody>
          <a:bodyPr>
            <a:normAutofit/>
          </a:bodyPr>
          <a:lstStyle/>
          <a:p>
            <a:pPr algn="ctr"/>
            <a:r>
              <a:rPr lang="fa-IR" sz="2800" b="1" dirty="0" smtClean="0">
                <a:solidFill>
                  <a:schemeClr val="tx1"/>
                </a:solidFill>
              </a:rPr>
              <a:t>مدارس و کلاسهای درس جدید </a:t>
            </a:r>
            <a:endParaRPr lang="en-US" sz="2800" b="1" dirty="0">
              <a:solidFill>
                <a:schemeClr val="tx1"/>
              </a:solidFill>
            </a:endParaRPr>
          </a:p>
        </p:txBody>
      </p:sp>
      <p:sp>
        <p:nvSpPr>
          <p:cNvPr id="3" name="Content Placeholder 2"/>
          <p:cNvSpPr>
            <a:spLocks noGrp="1"/>
          </p:cNvSpPr>
          <p:nvPr>
            <p:ph idx="1"/>
          </p:nvPr>
        </p:nvSpPr>
        <p:spPr/>
        <p:txBody>
          <a:bodyPr/>
          <a:lstStyle/>
          <a:p>
            <a:endParaRPr lang="en-US" dirty="0"/>
          </a:p>
        </p:txBody>
      </p:sp>
      <p:pic>
        <p:nvPicPr>
          <p:cNvPr id="7170" name="Picture 2" descr="C:\Users\ejtemaee\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76400"/>
            <a:ext cx="7568467" cy="4484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37687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838200"/>
            <a:ext cx="7262308" cy="4994429"/>
          </a:xfrm>
        </p:spPr>
        <p:txBody>
          <a:bodyPr/>
          <a:lstStyle/>
          <a:p>
            <a:pPr algn="just" rtl="1"/>
            <a:r>
              <a:rPr lang="fa-IR" dirty="0"/>
              <a:t>اصلاحات </a:t>
            </a:r>
            <a:r>
              <a:rPr lang="fa-IR" dirty="0" smtClean="0"/>
              <a:t>دینی در اروپا از </a:t>
            </a:r>
            <a:r>
              <a:rPr lang="fa-IR" dirty="0"/>
              <a:t>اين جهت نيز مهم بود که با زير سؤال بودن حجيت و مرجعيت </a:t>
            </a:r>
            <a:r>
              <a:rPr lang="fa-IR" dirty="0" smtClean="0"/>
              <a:t>دینی و کليسا</a:t>
            </a:r>
            <a:r>
              <a:rPr lang="fa-IR" dirty="0"/>
              <a:t>، راه را براي ايجاد فرق متعدد و انشعابات مختلف درون کليسا فراهم مي‌کرد و از اين جهت جامعه را با واقعيت تنوع ديني و فرهنگي آشنا مي‌ساخت که خود ضرورت عملي بسيار مهمي براي شکل گيري نظام‌هاي دموکراتيکي بود که بر دين بنا نشده باشند؛ چه اينکه ديگر يکپارچگي اعتقادي لازم براي چنين حکومتي ديني وجود نداشت</a:t>
            </a:r>
            <a:r>
              <a:rPr lang="fa-IR" dirty="0" smtClean="0"/>
              <a:t>.</a:t>
            </a:r>
            <a:endParaRPr lang="en-US" dirty="0"/>
          </a:p>
        </p:txBody>
      </p:sp>
    </p:spTree>
    <p:extLst>
      <p:ext uri="{BB962C8B-B14F-4D97-AF65-F5344CB8AC3E}">
        <p14:creationId xmlns:p14="http://schemas.microsoft.com/office/powerpoint/2010/main" val="18300682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838200"/>
            <a:ext cx="7414708" cy="4994429"/>
          </a:xfrm>
        </p:spPr>
        <p:txBody>
          <a:bodyPr/>
          <a:lstStyle/>
          <a:p>
            <a:pPr algn="just" rtl="1"/>
            <a:r>
              <a:rPr lang="fa-IR" dirty="0"/>
              <a:t>در اروپا اختلافات مذهبي، </a:t>
            </a:r>
            <a:r>
              <a:rPr lang="fa-IR" dirty="0" smtClean="0"/>
              <a:t>از سوی اصلاحگران ايده </a:t>
            </a:r>
            <a:r>
              <a:rPr lang="fa-IR" dirty="0"/>
              <a:t>دموکراسي را به عنوان يک راه حل تقويت کرد، </a:t>
            </a:r>
            <a:r>
              <a:rPr lang="fa-IR" dirty="0" smtClean="0"/>
              <a:t>اما در </a:t>
            </a:r>
            <a:r>
              <a:rPr lang="fa-IR" dirty="0"/>
              <a:t>کشورهاي اسلامي به عکس وجود اختلافات مذهبي، تبديل به انگيزه‌اي قوي براي بسياري اصلاح گران اجتماعي شد تا وحدت امت اسلامي را تقويت کرده و از دامنه اختلافات </a:t>
            </a:r>
            <a:r>
              <a:rPr lang="fa-IR" dirty="0" smtClean="0"/>
              <a:t>بکاهند.</a:t>
            </a:r>
          </a:p>
          <a:p>
            <a:pPr algn="just" rtl="1"/>
            <a:r>
              <a:rPr lang="fa-IR" dirty="0" smtClean="0"/>
              <a:t>در </a:t>
            </a:r>
            <a:r>
              <a:rPr lang="fa-IR" dirty="0"/>
              <a:t>جهان اسلام، تلاش براي اين بود که اختلافات ديگري مانند اختلاف در قوميت، زبان، فرهنگ و مانند آن، در سايه وحدت ديني امت اسلام ناديده گرفته شود.</a:t>
            </a:r>
            <a:endParaRPr lang="en-US" dirty="0"/>
          </a:p>
          <a:p>
            <a:pPr algn="r" rtl="1"/>
            <a:endParaRPr lang="en-US" dirty="0"/>
          </a:p>
        </p:txBody>
      </p:sp>
    </p:spTree>
    <p:extLst>
      <p:ext uri="{BB962C8B-B14F-4D97-AF65-F5344CB8AC3E}">
        <p14:creationId xmlns:p14="http://schemas.microsoft.com/office/powerpoint/2010/main" val="384406685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838200"/>
            <a:ext cx="7338508" cy="4994429"/>
          </a:xfrm>
        </p:spPr>
        <p:txBody>
          <a:bodyPr/>
          <a:lstStyle/>
          <a:p>
            <a:pPr algn="just" rtl="1"/>
            <a:r>
              <a:rPr lang="fa-IR" dirty="0"/>
              <a:t>از سوي ديگر، تحولات در علم، اين پيامد محسوس معرفت شناختي را داشت که موجود حقايق مطلق را در معرفت منکر مي‌شد. </a:t>
            </a:r>
          </a:p>
          <a:p>
            <a:pPr algn="just" rtl="1"/>
            <a:r>
              <a:rPr lang="fa-IR" dirty="0" smtClean="0"/>
              <a:t>تلقی جدید از علم  </a:t>
            </a:r>
            <a:r>
              <a:rPr lang="fa-IR" dirty="0"/>
              <a:t>اين پيامد نظري را دارد که در مورد هيچ نظريه‌اي نمي‌توان گفت اين مطلقاً سخن نهايي است؛ سرايت چنين تلقي‌اي از معرفت علمي به معرفت ديني </a:t>
            </a:r>
            <a:r>
              <a:rPr lang="fa-IR" dirty="0" smtClean="0"/>
              <a:t>در </a:t>
            </a:r>
            <a:r>
              <a:rPr lang="fa-IR" dirty="0"/>
              <a:t>دراز مدت مطلق‌گرايي ديني را به </a:t>
            </a:r>
            <a:r>
              <a:rPr lang="fa-IR" dirty="0" smtClean="0"/>
              <a:t>چالش‌ ‌کشد</a:t>
            </a:r>
            <a:r>
              <a:rPr lang="fa-IR" dirty="0"/>
              <a:t>.</a:t>
            </a:r>
            <a:endParaRPr lang="en-US" dirty="0"/>
          </a:p>
          <a:p>
            <a:pPr algn="r" rtl="1"/>
            <a:endParaRPr lang="en-US" dirty="0"/>
          </a:p>
        </p:txBody>
      </p:sp>
    </p:spTree>
    <p:extLst>
      <p:ext uri="{BB962C8B-B14F-4D97-AF65-F5344CB8AC3E}">
        <p14:creationId xmlns:p14="http://schemas.microsoft.com/office/powerpoint/2010/main" val="43631243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20136"/>
          </a:xfrm>
        </p:spPr>
        <p:txBody>
          <a:bodyPr>
            <a:normAutofit fontScale="90000"/>
          </a:bodyPr>
          <a:lstStyle/>
          <a:p>
            <a:endParaRPr lang="en-US" dirty="0"/>
          </a:p>
        </p:txBody>
      </p:sp>
      <p:sp>
        <p:nvSpPr>
          <p:cNvPr id="3" name="Content Placeholder 2"/>
          <p:cNvSpPr>
            <a:spLocks noGrp="1"/>
          </p:cNvSpPr>
          <p:nvPr>
            <p:ph idx="1"/>
          </p:nvPr>
        </p:nvSpPr>
        <p:spPr>
          <a:xfrm>
            <a:off x="1043492" y="685800"/>
            <a:ext cx="6777317" cy="5486400"/>
          </a:xfrm>
        </p:spPr>
        <p:txBody>
          <a:bodyPr>
            <a:normAutofit fontScale="92500" lnSpcReduction="10000"/>
          </a:bodyPr>
          <a:lstStyle/>
          <a:p>
            <a:pPr algn="r" rtl="1">
              <a:lnSpc>
                <a:spcPct val="120000"/>
              </a:lnSpc>
            </a:pPr>
            <a:r>
              <a:rPr lang="fa-IR" dirty="0"/>
              <a:t>بنيادگرايي واژه‌اي است که اصالتاً و نخستين‌بار براي اشاره به جنبش‌هاي مختلف پروتستان در امريکا به‌کار رفته است</a:t>
            </a:r>
            <a:r>
              <a:rPr lang="fa-IR" dirty="0" smtClean="0"/>
              <a:t>. </a:t>
            </a:r>
          </a:p>
          <a:p>
            <a:pPr algn="r" rtl="1">
              <a:lnSpc>
                <a:spcPct val="120000"/>
              </a:lnSpc>
            </a:pPr>
            <a:r>
              <a:rPr lang="fa-IR" sz="3000" b="1" dirty="0" smtClean="0">
                <a:solidFill>
                  <a:srgbClr val="FF0000"/>
                </a:solidFill>
                <a:cs typeface="B Lotus" pitchFamily="2" charset="-78"/>
              </a:rPr>
              <a:t>این مفهوم اشاره </a:t>
            </a:r>
            <a:r>
              <a:rPr lang="fa-IR" sz="3000" b="1" dirty="0" smtClean="0">
                <a:solidFill>
                  <a:srgbClr val="FF0000"/>
                </a:solidFill>
                <a:cs typeface="B Lotus" pitchFamily="2" charset="-78"/>
              </a:rPr>
              <a:t>دارد به </a:t>
            </a:r>
            <a:r>
              <a:rPr lang="fa-IR" sz="3000" b="1" dirty="0" smtClean="0">
                <a:solidFill>
                  <a:srgbClr val="FF0000"/>
                </a:solidFill>
                <a:cs typeface="B Lotus" pitchFamily="2" charset="-78"/>
              </a:rPr>
              <a:t>فهمي ناب </a:t>
            </a:r>
            <a:r>
              <a:rPr lang="fa-IR" sz="3000" b="1" dirty="0">
                <a:solidFill>
                  <a:srgbClr val="FF0000"/>
                </a:solidFill>
                <a:cs typeface="B Lotus" pitchFamily="2" charset="-78"/>
              </a:rPr>
              <a:t>از منابع و متون </a:t>
            </a:r>
            <a:r>
              <a:rPr lang="fa-IR" sz="3000" b="1" dirty="0" smtClean="0">
                <a:solidFill>
                  <a:srgbClr val="FF0000"/>
                </a:solidFill>
                <a:cs typeface="B Lotus" pitchFamily="2" charset="-78"/>
              </a:rPr>
              <a:t>اوليه دینی </a:t>
            </a:r>
            <a:r>
              <a:rPr lang="fa-IR" sz="3000" b="1" dirty="0">
                <a:solidFill>
                  <a:srgbClr val="FF0000"/>
                </a:solidFill>
                <a:cs typeface="B Lotus" pitchFamily="2" charset="-78"/>
              </a:rPr>
              <a:t>و پيراستن آن از </a:t>
            </a:r>
            <a:r>
              <a:rPr lang="fa-IR" sz="3000" b="1" dirty="0" smtClean="0">
                <a:solidFill>
                  <a:srgbClr val="FF0000"/>
                </a:solidFill>
                <a:cs typeface="B Lotus" pitchFamily="2" charset="-78"/>
              </a:rPr>
              <a:t>شوائبي </a:t>
            </a:r>
            <a:r>
              <a:rPr lang="fa-IR" sz="3000" b="1" dirty="0">
                <a:solidFill>
                  <a:srgbClr val="FF0000"/>
                </a:solidFill>
                <a:cs typeface="B Lotus" pitchFamily="2" charset="-78"/>
              </a:rPr>
              <a:t>که در اثر مدرنيته عارض اين سنت ديني گشته است. </a:t>
            </a:r>
            <a:endParaRPr lang="fa-IR" sz="3000" b="1" dirty="0" smtClean="0">
              <a:solidFill>
                <a:srgbClr val="FF0000"/>
              </a:solidFill>
              <a:cs typeface="B Lotus" pitchFamily="2" charset="-78"/>
            </a:endParaRPr>
          </a:p>
          <a:p>
            <a:pPr marL="68580" indent="0" algn="r" rtl="1">
              <a:lnSpc>
                <a:spcPct val="120000"/>
              </a:lnSpc>
              <a:buNone/>
            </a:pPr>
            <a:endParaRPr lang="fa-IR" dirty="0" smtClean="0"/>
          </a:p>
          <a:p>
            <a:pPr algn="r" rtl="1">
              <a:lnSpc>
                <a:spcPct val="120000"/>
              </a:lnSpc>
            </a:pPr>
            <a:r>
              <a:rPr lang="fa-IR" dirty="0" smtClean="0"/>
              <a:t>با انتقال این مفهوم جهان اسلام </a:t>
            </a:r>
          </a:p>
          <a:p>
            <a:pPr algn="r" rtl="1">
              <a:lnSpc>
                <a:spcPct val="120000"/>
              </a:lnSpc>
            </a:pPr>
            <a:r>
              <a:rPr lang="fa-IR" dirty="0" smtClean="0"/>
              <a:t>با واژه‌هايي </a:t>
            </a:r>
            <a:r>
              <a:rPr lang="fa-IR" dirty="0"/>
              <a:t>چون بنيادگرايي، اسلام سياسي، جنبش‌هاي اسلامي معاصر، احياگري اسلامي و مانند آن معامله‌اي يکسان مي‌شود که اين امر عمدتاً به دليل غلبه ضلع سياسي اين پديده در جهان معاصر است.</a:t>
            </a:r>
            <a:endParaRPr lang="en-US" dirty="0"/>
          </a:p>
        </p:txBody>
      </p:sp>
    </p:spTree>
    <p:extLst>
      <p:ext uri="{BB962C8B-B14F-4D97-AF65-F5344CB8AC3E}">
        <p14:creationId xmlns:p14="http://schemas.microsoft.com/office/powerpoint/2010/main" val="55108679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ejtemaee\Desktop\download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914400"/>
            <a:ext cx="73152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37185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rmAutofit/>
          </a:bodyPr>
          <a:lstStyle/>
          <a:p>
            <a:pPr algn="r"/>
            <a:r>
              <a:rPr lang="fa-IR" sz="3200" b="1" dirty="0">
                <a:solidFill>
                  <a:schemeClr val="tx1"/>
                </a:solidFill>
                <a:cs typeface="B Titr" pitchFamily="2" charset="-78"/>
              </a:rPr>
              <a:t>مدرنیزاسیون و مواجهه جهان اسلام با اروپاییان </a:t>
            </a:r>
          </a:p>
        </p:txBody>
      </p:sp>
      <p:sp>
        <p:nvSpPr>
          <p:cNvPr id="3" name="Content Placeholder 2"/>
          <p:cNvSpPr>
            <a:spLocks noGrp="1"/>
          </p:cNvSpPr>
          <p:nvPr>
            <p:ph idx="1"/>
          </p:nvPr>
        </p:nvSpPr>
        <p:spPr>
          <a:xfrm>
            <a:off x="1043492" y="1981200"/>
            <a:ext cx="6777317" cy="3851429"/>
          </a:xfrm>
        </p:spPr>
        <p:txBody>
          <a:bodyPr>
            <a:normAutofit lnSpcReduction="10000"/>
          </a:bodyPr>
          <a:lstStyle/>
          <a:p>
            <a:pPr marL="68580" indent="0" algn="just" rtl="1">
              <a:buNone/>
            </a:pPr>
            <a:r>
              <a:rPr lang="fa-IR" dirty="0" smtClean="0"/>
              <a:t>چند نکته </a:t>
            </a:r>
            <a:r>
              <a:rPr lang="fa-IR" dirty="0" smtClean="0"/>
              <a:t>مهم</a:t>
            </a:r>
            <a:r>
              <a:rPr lang="fa-IR" dirty="0"/>
              <a:t> </a:t>
            </a:r>
            <a:r>
              <a:rPr lang="fa-IR" dirty="0" smtClean="0"/>
              <a:t>در مورد جهان اسلام </a:t>
            </a:r>
            <a:endParaRPr lang="fa-IR" dirty="0" smtClean="0"/>
          </a:p>
          <a:p>
            <a:pPr marL="68580" indent="0" algn="just" rtl="1">
              <a:buNone/>
            </a:pPr>
            <a:r>
              <a:rPr lang="fa-IR" dirty="0" smtClean="0"/>
              <a:t>اول: </a:t>
            </a:r>
            <a:r>
              <a:rPr lang="fa-IR" dirty="0" smtClean="0"/>
              <a:t>تفاوت فرهنگی مسلمانان و مهم و قابل توجه ویژه است.</a:t>
            </a:r>
          </a:p>
          <a:p>
            <a:pPr marL="68580" indent="0" algn="just" rtl="1">
              <a:buNone/>
            </a:pPr>
            <a:r>
              <a:rPr lang="fa-IR" dirty="0" smtClean="0"/>
              <a:t>مسلمانان </a:t>
            </a:r>
            <a:r>
              <a:rPr lang="fa-IR" dirty="0"/>
              <a:t>اویغوری در چین امروز از وهابیان شبه جزیره کمتر مسلمانان نیستند؛ هم چنان که صوفیان طریقت‌های مصری نیز به همان اندازه مسلمان‌اند که خوجه‌های لندن. یکی از مشکلات تحقیق در باب زمینه‌های بنیادگرایی و سلفی‌گری، توجه بیش از حد </a:t>
            </a:r>
            <a:r>
              <a:rPr lang="fa-IR" dirty="0" smtClean="0"/>
              <a:t>به </a:t>
            </a:r>
            <a:r>
              <a:rPr lang="fa-IR" dirty="0"/>
              <a:t>حجاز، مصر، ایران و </a:t>
            </a:r>
            <a:r>
              <a:rPr lang="fa-IR" dirty="0" smtClean="0"/>
              <a:t>ترکیه و </a:t>
            </a:r>
            <a:r>
              <a:rPr lang="fa-IR" dirty="0"/>
              <a:t>غفلت از اقوام مسلمان‌ خارج از این حطیه است.</a:t>
            </a:r>
          </a:p>
        </p:txBody>
      </p:sp>
    </p:spTree>
    <p:extLst>
      <p:ext uri="{BB962C8B-B14F-4D97-AF65-F5344CB8AC3E}">
        <p14:creationId xmlns:p14="http://schemas.microsoft.com/office/powerpoint/2010/main" val="299284308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990600"/>
            <a:ext cx="6777317" cy="4842029"/>
          </a:xfrm>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819150"/>
            <a:ext cx="7086600" cy="527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726488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C:\Users\ejtemaee\Desktop\b0d3580104358a2f934442fc56e74a61_X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814" y="914400"/>
            <a:ext cx="7199128"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42580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C:\Users\ejtemaee\Desktop\IMG154517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02640"/>
            <a:ext cx="7315200" cy="536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26909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043492" y="2209800"/>
            <a:ext cx="7109908" cy="3622829"/>
          </a:xfrm>
        </p:spPr>
        <p:txBody>
          <a:bodyPr>
            <a:normAutofit/>
          </a:bodyPr>
          <a:lstStyle/>
          <a:p>
            <a:pPr algn="just" rtl="1"/>
            <a:r>
              <a:rPr lang="fa-IR" dirty="0" smtClean="0"/>
              <a:t>بنابراین این </a:t>
            </a:r>
            <a:r>
              <a:rPr lang="fa-IR" dirty="0"/>
              <a:t>طیف وسیع تنوع‌های فرهنگی، آیینی، سیاسی و اجتماعی هم بر شدت و گستردگی واکنش‌های بنیادگرایانه و هم بر شکل و ویژگی‌های کیفی آن اثر گذار بوده است</a:t>
            </a:r>
            <a:r>
              <a:rPr lang="fa-IR" dirty="0" smtClean="0"/>
              <a:t>.</a:t>
            </a:r>
          </a:p>
          <a:p>
            <a:pPr marL="68580" indent="0" algn="just" rtl="1">
              <a:buNone/>
            </a:pPr>
            <a:r>
              <a:rPr lang="fa-IR" dirty="0" smtClean="0"/>
              <a:t>	    </a:t>
            </a:r>
            <a:r>
              <a:rPr lang="fa-IR" sz="2000" dirty="0" smtClean="0"/>
              <a:t> بنیادگرائی در میان اعراب</a:t>
            </a:r>
            <a:r>
              <a:rPr lang="fa-IR" sz="2000" dirty="0"/>
              <a:t> </a:t>
            </a:r>
            <a:r>
              <a:rPr lang="fa-IR" sz="2000" dirty="0" smtClean="0"/>
              <a:t>           شکوه </a:t>
            </a:r>
            <a:r>
              <a:rPr lang="fa-IR" sz="2000" dirty="0"/>
              <a:t>قومیت </a:t>
            </a:r>
            <a:r>
              <a:rPr lang="fa-IR" sz="2000" dirty="0" smtClean="0"/>
              <a:t>عرب 					</a:t>
            </a:r>
          </a:p>
          <a:p>
            <a:pPr algn="just" rtl="1"/>
            <a:r>
              <a:rPr lang="fa-IR" sz="2000" dirty="0" smtClean="0"/>
              <a:t>مثلا</a:t>
            </a:r>
          </a:p>
          <a:p>
            <a:pPr marL="68580" indent="0" algn="just" rtl="1">
              <a:buNone/>
            </a:pPr>
            <a:r>
              <a:rPr lang="fa-IR" sz="2000" dirty="0"/>
              <a:t>	 </a:t>
            </a:r>
            <a:r>
              <a:rPr lang="fa-IR" sz="2000" dirty="0" smtClean="0"/>
              <a:t>    بنیادگرائی در شبه قاره 	 </a:t>
            </a:r>
            <a:r>
              <a:rPr lang="fa-IR" sz="1800" dirty="0" smtClean="0"/>
              <a:t>عوامل فرهنگی و 							قومی</a:t>
            </a:r>
          </a:p>
        </p:txBody>
      </p:sp>
      <p:sp>
        <p:nvSpPr>
          <p:cNvPr id="11" name="Right Brace 10"/>
          <p:cNvSpPr/>
          <p:nvPr/>
        </p:nvSpPr>
        <p:spPr>
          <a:xfrm>
            <a:off x="6781800" y="3962400"/>
            <a:ext cx="457200" cy="152400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12" name="Left Arrow 11"/>
          <p:cNvSpPr/>
          <p:nvPr/>
        </p:nvSpPr>
        <p:spPr>
          <a:xfrm>
            <a:off x="3346704" y="3962400"/>
            <a:ext cx="762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Left Arrow 12"/>
          <p:cNvSpPr/>
          <p:nvPr/>
        </p:nvSpPr>
        <p:spPr>
          <a:xfrm>
            <a:off x="3547872" y="5006340"/>
            <a:ext cx="762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428405525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1066800"/>
            <a:ext cx="6777317" cy="4765829"/>
          </a:xfrm>
        </p:spPr>
        <p:txBody>
          <a:bodyPr>
            <a:normAutofit fontScale="92500" lnSpcReduction="10000"/>
          </a:bodyPr>
          <a:lstStyle/>
          <a:p>
            <a:pPr algn="just" rtl="1"/>
            <a:r>
              <a:rPr lang="fa-IR" dirty="0" smtClean="0"/>
              <a:t>دوم: </a:t>
            </a:r>
            <a:r>
              <a:rPr lang="fa-IR" dirty="0"/>
              <a:t>پدیده بنیادگرایی با سلفی‌گری در جهان اسلام امری نو ظهور و بدون پیشینه نیست. از یک جهت می‌توان سابقه آن را به گرایشات نص گرا و ظاهر گرا در قرن اول هجری و اختلافات بر سر تفسیر قرآن رساند</a:t>
            </a:r>
            <a:r>
              <a:rPr lang="fa-IR" dirty="0" smtClean="0"/>
              <a:t>.</a:t>
            </a:r>
          </a:p>
          <a:p>
            <a:pPr algn="just" rtl="1"/>
            <a:r>
              <a:rPr lang="fa-IR" dirty="0"/>
              <a:t>سوم، همچنان که گذشت، احیا‌گری در جهان عرب همان طور که جنبشی برای مقابله با اروپاییان محسوب می‌شد، دلایل قوم گرایانه نیز داشت. اعراب غیر از سیادت دوران طلایی عربی بنی‌امیه، تقریباً همواره تحت حکومت اقوام دیگر قرار داشته‌اند. اعراب هم در دوران عباسیان که تنها در مواردی اندک برابری بین اعراب و موالیان به نفع اعراب نقض می‌‌شد،‌و هم در سده‌های طولانی سیطره خلافت عثمانی بر سرزمین‌های عربی، همواره در پی بازگشت به عربی‌گری دوران بنی‌امیه </a:t>
            </a:r>
            <a:r>
              <a:rPr lang="fa-IR" dirty="0" smtClean="0"/>
              <a:t>بودند.</a:t>
            </a:r>
          </a:p>
        </p:txBody>
      </p:sp>
    </p:spTree>
    <p:extLst>
      <p:ext uri="{BB962C8B-B14F-4D97-AF65-F5344CB8AC3E}">
        <p14:creationId xmlns:p14="http://schemas.microsoft.com/office/powerpoint/2010/main" val="57427072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990600"/>
            <a:ext cx="6777317" cy="4842029"/>
          </a:xfrm>
        </p:spPr>
        <p:txBody>
          <a:bodyPr>
            <a:normAutofit fontScale="92500" lnSpcReduction="10000"/>
          </a:bodyPr>
          <a:lstStyle/>
          <a:p>
            <a:pPr algn="just" rtl="1"/>
            <a:r>
              <a:rPr lang="fa-IR" dirty="0"/>
              <a:t>چهارم، در حالی که تغییرات مدرن در اروپا بسیار تدریجی، همگن و مرحله به مرحله بوده است، در جهان اسلام این مواجهه، ناگهانی، بی‌نظم و غیر متوازن بوده است. به طور مثال، در انگلستان تغییر نظام سیاسی از پادشاهی فئودال به دموکراسی پارلمانی </a:t>
            </a:r>
            <a:r>
              <a:rPr lang="fa-IR" dirty="0" smtClean="0"/>
              <a:t>دویست سال طول کشید و یا </a:t>
            </a:r>
            <a:r>
              <a:rPr lang="fa-IR" dirty="0"/>
              <a:t>از زمان اختراع ماشین بخار در سال 1672م تا ابداع اینترنت در سال 1983م،‌ 311 سال فاصله وجود </a:t>
            </a:r>
            <a:r>
              <a:rPr lang="fa-IR" dirty="0" smtClean="0"/>
              <a:t>دارد. </a:t>
            </a:r>
            <a:r>
              <a:rPr lang="fa-IR" dirty="0"/>
              <a:t>در این فاصله جامعه و روابط آن در تمام ابعاد با این تغییرات به طور متوازن و ملایم هم ساز شده است. این در حالی است که در برخی مناطق جهان اسلام، آخرین محصولات تکنولوژیک یا حتی نظری با فاصله‌ای اندک از رایج شدن آن در غرب، وارد می‌شود و واضح است که این امر واکنش‌های تندی را ایجاد می‌کند. و آشکار است که هر چه سرعت تغییرات بیشرت، خشونت واکنش جامعه سنتی نیز بیشتر.</a:t>
            </a:r>
          </a:p>
        </p:txBody>
      </p:sp>
    </p:spTree>
    <p:extLst>
      <p:ext uri="{BB962C8B-B14F-4D97-AF65-F5344CB8AC3E}">
        <p14:creationId xmlns:p14="http://schemas.microsoft.com/office/powerpoint/2010/main" val="179158231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990600"/>
            <a:ext cx="6777317" cy="4842029"/>
          </a:xfrm>
        </p:spPr>
        <p:txBody>
          <a:bodyPr>
            <a:normAutofit fontScale="77500" lnSpcReduction="20000"/>
          </a:bodyPr>
          <a:lstStyle/>
          <a:p>
            <a:pPr algn="just" rtl="1"/>
            <a:r>
              <a:rPr lang="fa-IR" dirty="0" smtClean="0">
                <a:solidFill>
                  <a:srgbClr val="FF0000"/>
                </a:solidFill>
              </a:rPr>
              <a:t>مهم‌ترین </a:t>
            </a:r>
            <a:r>
              <a:rPr lang="fa-IR" dirty="0">
                <a:solidFill>
                  <a:srgbClr val="FF0000"/>
                </a:solidFill>
              </a:rPr>
              <a:t>علل پدیده بنیادگرایی در جهان اسلام، مواجهه </a:t>
            </a:r>
            <a:r>
              <a:rPr lang="fa-IR" dirty="0" smtClean="0">
                <a:solidFill>
                  <a:srgbClr val="FF0000"/>
                </a:solidFill>
              </a:rPr>
              <a:t>با اروپاییان </a:t>
            </a:r>
            <a:r>
              <a:rPr lang="fa-IR" dirty="0">
                <a:solidFill>
                  <a:srgbClr val="FF0000"/>
                </a:solidFill>
              </a:rPr>
              <a:t>و پیامدهای آن بوده </a:t>
            </a:r>
            <a:r>
              <a:rPr lang="fa-IR" dirty="0" smtClean="0">
                <a:solidFill>
                  <a:srgbClr val="FF0000"/>
                </a:solidFill>
              </a:rPr>
              <a:t>است.</a:t>
            </a:r>
            <a:endParaRPr lang="fa-IR" dirty="0">
              <a:solidFill>
                <a:srgbClr val="FF0000"/>
              </a:solidFill>
            </a:endParaRPr>
          </a:p>
          <a:p>
            <a:pPr algn="just" rtl="1"/>
            <a:r>
              <a:rPr lang="fa-IR" dirty="0" smtClean="0"/>
              <a:t>جهان </a:t>
            </a:r>
            <a:r>
              <a:rPr lang="fa-IR" dirty="0"/>
              <a:t>اسلام در قرن هفدهم تحت سیطره سه امپراتوری بزرگ </a:t>
            </a:r>
            <a:r>
              <a:rPr lang="fa-IR" dirty="0" smtClean="0"/>
              <a:t>گورکانیان در شبه قاره صفویان در ایران بزرگ و عثمانیان قرارا داشت.</a:t>
            </a:r>
          </a:p>
          <a:p>
            <a:pPr algn="just" rtl="1"/>
            <a:r>
              <a:rPr lang="fa-IR" dirty="0" smtClean="0"/>
              <a:t> </a:t>
            </a:r>
            <a:r>
              <a:rPr lang="fa-IR" dirty="0"/>
              <a:t>در </a:t>
            </a:r>
            <a:r>
              <a:rPr lang="fa-IR" dirty="0" smtClean="0"/>
              <a:t>این زمان علی </a:t>
            </a:r>
            <a:r>
              <a:rPr lang="fa-IR" dirty="0"/>
              <a:t>رغم تحول اروپا در ابعاد علمی و فرهنگی و ساختارهای قدرت، هنوز جهان اسلام به لحاظ سیاسی و نظامی مقهور اروپا نیست، اما به تدریج با رو به افول نهادن امپراتوری عثمانی از اوایل همین قرن و آغاز توسعه اروپا و عصر استعمار،‌ نشانه‌های ضعف و فتور در جهان اسلام آشکار شد و مسلمانان نیز از وضع ناخوشایند خود در مقایسه با اروپاییان آگاهی یافتند. در قرن نوزدهم، سرزمین‌های اقماری امپراتوری عثمانی در اثر ضعف آن به تدریج مستقل شده یا به استعمار کشور‌های اروپایی در آمدند. مصر در سال 1882 مستقل شد. فرانسه در 1830 به اشغال الجزایر پرداخت </a:t>
            </a:r>
            <a:r>
              <a:rPr lang="fa-IR" dirty="0" smtClean="0"/>
              <a:t>و </a:t>
            </a:r>
            <a:r>
              <a:rPr lang="fa-IR" dirty="0"/>
              <a:t>در سال 1881 تونس را به مستعمره خود تبدیل کرد و مراکش نیز در اوایل قرن بیستم رسماً تحت الحمایه فرانسه قرار گرفت. سرزمین اروپایی امپراتوری عثمانی نیز </a:t>
            </a:r>
            <a:r>
              <a:rPr lang="fa-IR" dirty="0" smtClean="0"/>
              <a:t>به تدریج استقلال یافتند.</a:t>
            </a:r>
            <a:endParaRPr lang="fa-IR" dirty="0"/>
          </a:p>
        </p:txBody>
      </p:sp>
    </p:spTree>
    <p:extLst>
      <p:ext uri="{BB962C8B-B14F-4D97-AF65-F5344CB8AC3E}">
        <p14:creationId xmlns:p14="http://schemas.microsoft.com/office/powerpoint/2010/main" val="311625641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C:\Users\ejtemaee\Desktop\IMAGE6343854761131728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79714"/>
            <a:ext cx="7315200" cy="489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58368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3716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r" rtl="1"/>
            <a:r>
              <a:rPr lang="fa-IR" sz="2800" dirty="0">
                <a:solidFill>
                  <a:schemeClr val="tx1"/>
                </a:solidFill>
                <a:latin typeface="Tit"/>
                <a:ea typeface="Tahoma" pitchFamily="34" charset="0"/>
                <a:cs typeface="Tahoma" pitchFamily="34" charset="0"/>
              </a:rPr>
              <a:t>بنيادگرايي </a:t>
            </a:r>
            <a:r>
              <a:rPr lang="fa-IR" sz="2800" dirty="0" smtClean="0">
                <a:solidFill>
                  <a:schemeClr val="tx1"/>
                </a:solidFill>
                <a:latin typeface="Tit"/>
                <a:ea typeface="Tahoma" pitchFamily="34" charset="0"/>
                <a:cs typeface="Tahoma" pitchFamily="34" charset="0"/>
              </a:rPr>
              <a:t>در جهان اسلام را را </a:t>
            </a:r>
            <a:r>
              <a:rPr lang="fa-IR" sz="2800" dirty="0">
                <a:solidFill>
                  <a:schemeClr val="tx1"/>
                </a:solidFill>
                <a:latin typeface="Tit"/>
                <a:ea typeface="Tahoma" pitchFamily="34" charset="0"/>
                <a:cs typeface="Tahoma" pitchFamily="34" charset="0"/>
              </a:rPr>
              <a:t>جنبشي در تلاش براي حصول مقاصد پنج‌گانه زير دانسته است</a:t>
            </a:r>
            <a:r>
              <a:rPr lang="fa-IR" sz="2800" dirty="0" smtClean="0">
                <a:solidFill>
                  <a:schemeClr val="tx1"/>
                </a:solidFill>
                <a:latin typeface="Tit"/>
                <a:ea typeface="Tahoma" pitchFamily="34" charset="0"/>
                <a:cs typeface="Tahoma" pitchFamily="34" charset="0"/>
              </a:rPr>
              <a:t>:</a:t>
            </a:r>
            <a:endParaRPr lang="en-US" sz="2800" dirty="0">
              <a:solidFill>
                <a:schemeClr val="tx1"/>
              </a:solidFill>
              <a:latin typeface="Tit"/>
              <a:ea typeface="Tahoma" pitchFamily="34" charset="0"/>
              <a:cs typeface="Tahoma" pitchFamily="34" charset="0"/>
            </a:endParaRPr>
          </a:p>
        </p:txBody>
      </p:sp>
      <p:sp>
        <p:nvSpPr>
          <p:cNvPr id="3" name="Content Placeholder 2"/>
          <p:cNvSpPr>
            <a:spLocks noGrp="1"/>
          </p:cNvSpPr>
          <p:nvPr>
            <p:ph idx="1"/>
          </p:nvPr>
        </p:nvSpPr>
        <p:spPr>
          <a:xfrm>
            <a:off x="1043492" y="1828800"/>
            <a:ext cx="7262308" cy="4495800"/>
          </a:xfrm>
        </p:spPr>
        <p:txBody>
          <a:bodyPr/>
          <a:lstStyle/>
          <a:p>
            <a:pPr algn="r" rtl="1"/>
            <a:r>
              <a:rPr lang="fa-IR" dirty="0" smtClean="0"/>
              <a:t>1</a:t>
            </a:r>
            <a:r>
              <a:rPr lang="fa-IR" dirty="0"/>
              <a:t>. احياي قرآن و سنت خلفاي راشدين؛</a:t>
            </a:r>
            <a:endParaRPr lang="en-US" dirty="0"/>
          </a:p>
          <a:p>
            <a:pPr algn="r" rtl="1"/>
            <a:r>
              <a:rPr lang="fa-IR" dirty="0"/>
              <a:t>2. نفي تحولات بعدي در دوران ميانه جهان اسلام به‌خصوص در زمينه‌هاي فقه، کلام، فلسفه و ...؛</a:t>
            </a:r>
            <a:endParaRPr lang="en-US" dirty="0"/>
          </a:p>
          <a:p>
            <a:pPr algn="r" rtl="1"/>
            <a:r>
              <a:rPr lang="fa-IR" dirty="0"/>
              <a:t>3. انفتاح ابواب اجتهاد به خلاف رأي علماي گذشته سني؛</a:t>
            </a:r>
            <a:endParaRPr lang="en-US" dirty="0"/>
          </a:p>
          <a:p>
            <a:pPr algn="r" rtl="1"/>
            <a:r>
              <a:rPr lang="fa-IR" dirty="0"/>
              <a:t>4. تلقي حداکثري از اسلام به عنوان طريقي جامع براي زندگي، به خلاف نظر علماي سنتي که به‌زعم مودودي آن را محدود به شهادت، صلات، صوم، صدقه و حج مي‌دانند.</a:t>
            </a:r>
            <a:endParaRPr lang="en-US" dirty="0"/>
          </a:p>
          <a:p>
            <a:pPr algn="r" rtl="1"/>
            <a:r>
              <a:rPr lang="fa-IR" dirty="0"/>
              <a:t>5. </a:t>
            </a:r>
            <a:r>
              <a:rPr lang="fa-IR" dirty="0" smtClean="0"/>
              <a:t>تهذيب </a:t>
            </a:r>
            <a:r>
              <a:rPr lang="fa-IR" dirty="0"/>
              <a:t>و خلوص عقيدتي و </a:t>
            </a:r>
            <a:r>
              <a:rPr lang="fa-IR" dirty="0" smtClean="0"/>
              <a:t>رفتاري</a:t>
            </a:r>
            <a:r>
              <a:rPr lang="fa-IR" dirty="0" smtClean="0"/>
              <a:t>.</a:t>
            </a:r>
            <a:endParaRPr lang="en-US" dirty="0"/>
          </a:p>
        </p:txBody>
      </p:sp>
    </p:spTree>
    <p:extLst>
      <p:ext uri="{BB962C8B-B14F-4D97-AF65-F5344CB8AC3E}">
        <p14:creationId xmlns:p14="http://schemas.microsoft.com/office/powerpoint/2010/main" val="45009912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990600"/>
            <a:ext cx="6777317" cy="4842029"/>
          </a:xfrm>
        </p:spPr>
        <p:txBody>
          <a:bodyPr>
            <a:normAutofit/>
          </a:bodyPr>
          <a:lstStyle/>
          <a:p>
            <a:pPr algn="r" rtl="1"/>
            <a:r>
              <a:rPr lang="fa-IR" dirty="0" smtClean="0"/>
              <a:t>در چنین وضعیتی مسلمانان متوجه این مطلب شدند که چقدر ضعیف شده اند و چقدر عقب مانده اند برای برون رفت تز این وضعیت چه کنیم؟؟؟</a:t>
            </a:r>
          </a:p>
          <a:p>
            <a:pPr marL="68580" indent="0" algn="r" rtl="1">
              <a:buNone/>
            </a:pPr>
            <a:r>
              <a:rPr lang="fa-IR" dirty="0" smtClean="0"/>
              <a:t>چهار پاسخ رخ نشان داد:</a:t>
            </a:r>
          </a:p>
          <a:p>
            <a:pPr algn="r" rtl="1"/>
            <a:r>
              <a:rPr lang="fa-IR" dirty="0" smtClean="0"/>
              <a:t>1- غربی شویم </a:t>
            </a:r>
          </a:p>
          <a:p>
            <a:pPr algn="r" rtl="1"/>
            <a:r>
              <a:rPr lang="fa-IR" dirty="0" smtClean="0"/>
              <a:t>2- به قومیت خود پناه ببریم </a:t>
            </a:r>
            <a:endParaRPr lang="fa-IR" dirty="0"/>
          </a:p>
          <a:p>
            <a:pPr algn="r" rtl="1"/>
            <a:r>
              <a:rPr lang="fa-IR" dirty="0" smtClean="0"/>
              <a:t>عده‌ای </a:t>
            </a:r>
            <a:r>
              <a:rPr lang="fa-IR" dirty="0"/>
              <a:t>راه حل تکرار این شکوه پیشین را در چنگ زدن به تعالیم اصیل و ناب اسلام </a:t>
            </a:r>
            <a:r>
              <a:rPr lang="fa-IR" dirty="0" smtClean="0"/>
              <a:t>دانستند </a:t>
            </a:r>
            <a:r>
              <a:rPr lang="fa-IR" dirty="0"/>
              <a:t>و علت خمودگی و سستی امت را فاصله گرفتن از این تعالیم </a:t>
            </a:r>
            <a:r>
              <a:rPr lang="fa-IR" dirty="0" smtClean="0"/>
              <a:t>اعلام کردند.</a:t>
            </a:r>
          </a:p>
          <a:p>
            <a:pPr algn="r" rtl="1"/>
            <a:r>
              <a:rPr lang="fa-IR" dirty="0"/>
              <a:t>عزلت </a:t>
            </a:r>
            <a:r>
              <a:rPr lang="fa-IR" dirty="0" smtClean="0"/>
              <a:t>گزینی.</a:t>
            </a:r>
            <a:endParaRPr lang="fa-IR" dirty="0"/>
          </a:p>
        </p:txBody>
      </p:sp>
    </p:spTree>
    <p:extLst>
      <p:ext uri="{BB962C8B-B14F-4D97-AF65-F5344CB8AC3E}">
        <p14:creationId xmlns:p14="http://schemas.microsoft.com/office/powerpoint/2010/main" val="2527690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762000"/>
          </a:xfrm>
        </p:spPr>
        <p:txBody>
          <a:bodyPr>
            <a:noAutofit/>
          </a:bodyPr>
          <a:lstStyle/>
          <a:p>
            <a:pPr algn="ctr"/>
            <a:r>
              <a:rPr lang="fa-IR" sz="2400" dirty="0">
                <a:solidFill>
                  <a:schemeClr val="tx1"/>
                </a:solidFill>
                <a:cs typeface="B Titr" pitchFamily="2" charset="-78"/>
              </a:rPr>
              <a:t>استعمار تأثیری دو گانه در جهان اسلام بر جای گذاشت. </a:t>
            </a:r>
          </a:p>
        </p:txBody>
      </p:sp>
      <p:sp>
        <p:nvSpPr>
          <p:cNvPr id="3" name="Content Placeholder 2"/>
          <p:cNvSpPr>
            <a:spLocks noGrp="1"/>
          </p:cNvSpPr>
          <p:nvPr>
            <p:ph sz="quarter" idx="13"/>
          </p:nvPr>
        </p:nvSpPr>
        <p:spPr>
          <a:xfrm>
            <a:off x="609600" y="1600200"/>
            <a:ext cx="4191000" cy="4572000"/>
          </a:xfrm>
        </p:spPr>
        <p:txBody>
          <a:bodyPr>
            <a:normAutofit fontScale="62500" lnSpcReduction="20000"/>
          </a:bodyPr>
          <a:lstStyle/>
          <a:p>
            <a:pPr algn="just" rtl="1"/>
            <a:r>
              <a:rPr lang="fa-IR" dirty="0"/>
              <a:t>اما ورود گسترده اروپاییان به درون سرزمین‌های اسلامی، مسلمانان را با روی دیگر سکه استعمار که شکوفایی علمی و صنعتی بود، آشنا ساخته بود و همین امر واکنش‌ها به اروپاییان را بسیار پیچیده می‌کرد</a:t>
            </a:r>
            <a:r>
              <a:rPr lang="fa-IR" dirty="0" smtClean="0"/>
              <a:t>. </a:t>
            </a:r>
            <a:r>
              <a:rPr lang="fa-IR" dirty="0"/>
              <a:t>سفر مسلمانان به اروپا تحت عناوین مختلف اعم از تجارت، تحصیل و مأموریت‌های دیپلماتیک، آنان را با یک واقعیت تاکنون مغفول یعنی </a:t>
            </a:r>
            <a:r>
              <a:rPr lang="fa-IR" dirty="0" smtClean="0"/>
              <a:t>دانش و سبک زندگی اروپایی </a:t>
            </a:r>
            <a:r>
              <a:rPr lang="fa-IR" dirty="0"/>
              <a:t>آشنا ساخت. </a:t>
            </a:r>
            <a:r>
              <a:rPr lang="fa-IR" dirty="0" smtClean="0"/>
              <a:t>به همین دلیل بود که </a:t>
            </a:r>
            <a:r>
              <a:rPr lang="fa-IR" dirty="0"/>
              <a:t>کسانی که جامعه اروپا را از نزدیک مشاهده کرده بودند، اغلب مجذوب و شیفته چیزی بیش از صرف پیشرفت‌‌های صنعتی یعنی پیشرفت‌ها در حوزه آموزش و پرورش و دانشگاه‌ها، دادگاه‌ها و قوانین و نظم حکومت داری شده بودند که برای مسلمانانی که با اروپای نظامی از طریق استعمار آشنا بودند، تقریباً ناشناخته بود. به همین دلیل بود که دسته‌ای از مسلمانان که با وجه نظامی و صنعتی اروپا مواجه شده بودند (مانند حاکمان و دولت مردان) بیشتر در پی به دست آوردن فنون و صنایع نظامی و سخت بودند، در حالی که تحصیل کردگان در فرنگ عمدتاً بر اصلاحات اجتماعی و سیاسی تأکید داشتند.</a:t>
            </a:r>
            <a:br>
              <a:rPr lang="fa-IR" dirty="0"/>
            </a:br>
            <a:r>
              <a:rPr lang="fa-IR" dirty="0" smtClean="0"/>
              <a:t>و این وجه دوم از غلبه نظامی خطرناکتر بود.</a:t>
            </a:r>
            <a:endParaRPr lang="fa-IR" dirty="0"/>
          </a:p>
        </p:txBody>
      </p:sp>
      <p:sp>
        <p:nvSpPr>
          <p:cNvPr id="4" name="Content Placeholder 3"/>
          <p:cNvSpPr>
            <a:spLocks noGrp="1"/>
          </p:cNvSpPr>
          <p:nvPr>
            <p:ph sz="quarter" idx="14"/>
          </p:nvPr>
        </p:nvSpPr>
        <p:spPr>
          <a:xfrm>
            <a:off x="5105400" y="1524001"/>
            <a:ext cx="3200400" cy="4267200"/>
          </a:xfrm>
        </p:spPr>
        <p:txBody>
          <a:bodyPr>
            <a:normAutofit fontScale="77500" lnSpcReduction="20000"/>
          </a:bodyPr>
          <a:lstStyle/>
          <a:p>
            <a:pPr algn="just" rtl="1"/>
            <a:r>
              <a:rPr lang="fa-IR" dirty="0"/>
              <a:t>از طرفی مسلمانان که زمانی خود صاحب یکی از </a:t>
            </a:r>
            <a:r>
              <a:rPr lang="fa-IR" dirty="0" smtClean="0"/>
              <a:t>قدرتمندترین تمدن‌های </a:t>
            </a:r>
            <a:r>
              <a:rPr lang="fa-IR" dirty="0"/>
              <a:t>جهان </a:t>
            </a:r>
            <a:r>
              <a:rPr lang="fa-IR" dirty="0" smtClean="0"/>
              <a:t>بودند. احساس </a:t>
            </a:r>
            <a:r>
              <a:rPr lang="fa-IR" dirty="0"/>
              <a:t>خواری و زبونی می‌کردند و نسبت </a:t>
            </a:r>
            <a:r>
              <a:rPr lang="fa-IR" dirty="0" smtClean="0"/>
              <a:t>به فرودستی </a:t>
            </a:r>
            <a:r>
              <a:rPr lang="fa-IR" dirty="0"/>
              <a:t>خود آگاهی یافته بودند و به خصوص مستعمره اروپاییان شدن برایشان بسیار تحقیر آمیز بود </a:t>
            </a:r>
            <a:r>
              <a:rPr lang="fa-IR" dirty="0" smtClean="0"/>
              <a:t>البته اگر </a:t>
            </a:r>
            <a:r>
              <a:rPr lang="fa-IR" dirty="0"/>
              <a:t>مسئله جهان اسلام فقط همین وجه استعماری و زورگویانه اروپایی‌ها بود، چه بسا با شکل‌گیری سریع جبهه‌های مختلف ضد استعماری، مشکل را می‌شد حل </a:t>
            </a:r>
            <a:r>
              <a:rPr lang="fa-IR" dirty="0" smtClean="0"/>
              <a:t>کرد اما تمام ماجرا این نبود. </a:t>
            </a:r>
            <a:endParaRPr lang="fa-IR" dirty="0"/>
          </a:p>
        </p:txBody>
      </p:sp>
    </p:spTree>
    <p:extLst>
      <p:ext uri="{BB962C8B-B14F-4D97-AF65-F5344CB8AC3E}">
        <p14:creationId xmlns:p14="http://schemas.microsoft.com/office/powerpoint/2010/main" val="346950489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043492" y="990600"/>
            <a:ext cx="6777317" cy="4842029"/>
          </a:xfrm>
        </p:spPr>
        <p:txBody>
          <a:bodyPr>
            <a:normAutofit/>
          </a:bodyPr>
          <a:lstStyle/>
          <a:p>
            <a:pPr algn="just" rtl="1"/>
            <a:r>
              <a:rPr lang="fa-IR" dirty="0" smtClean="0"/>
              <a:t>حاکمیت </a:t>
            </a:r>
            <a:r>
              <a:rPr lang="fa-IR" dirty="0"/>
              <a:t>استعمار دو تأثیر مهم در میان مسلمانان شبه قاره داشت: </a:t>
            </a:r>
            <a:endParaRPr lang="fa-IR" dirty="0" smtClean="0"/>
          </a:p>
          <a:p>
            <a:pPr algn="just" rtl="1"/>
            <a:r>
              <a:rPr lang="fa-IR" dirty="0" smtClean="0"/>
              <a:t>نخست </a:t>
            </a:r>
            <a:r>
              <a:rPr lang="fa-IR" dirty="0"/>
              <a:t>اعتماد به نفس مسلمانان به عنوان کسانی که قرن‌ها بر بخش‌های عظیمی از جهان حکومت کرده بودند را از آنان سلب کرد </a:t>
            </a:r>
            <a:r>
              <a:rPr lang="fa-IR" dirty="0" smtClean="0"/>
              <a:t>.</a:t>
            </a:r>
          </a:p>
          <a:p>
            <a:pPr algn="just" rtl="1"/>
            <a:r>
              <a:rPr lang="fa-IR" dirty="0" smtClean="0"/>
              <a:t> </a:t>
            </a:r>
            <a:r>
              <a:rPr lang="fa-IR" dirty="0"/>
              <a:t>دوم، با تأکید بیش از حد به علم، جایگاه حقایق </a:t>
            </a:r>
            <a:r>
              <a:rPr lang="fa-IR" dirty="0" smtClean="0"/>
              <a:t>وحیانی </a:t>
            </a:r>
            <a:r>
              <a:rPr lang="fa-IR" dirty="0"/>
              <a:t>را خدشه‌دار ساخت. </a:t>
            </a:r>
            <a:r>
              <a:rPr lang="fa-IR" dirty="0" smtClean="0"/>
              <a:t>و به مسلمانان چنین القا کردند که آنچه شما دارید علم نیست.</a:t>
            </a:r>
            <a:endParaRPr lang="fa-IR" dirty="0"/>
          </a:p>
        </p:txBody>
      </p:sp>
    </p:spTree>
    <p:extLst>
      <p:ext uri="{BB962C8B-B14F-4D97-AF65-F5344CB8AC3E}">
        <p14:creationId xmlns:p14="http://schemas.microsoft.com/office/powerpoint/2010/main" val="15330294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descr="C:\Users\ejtemaee\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685800"/>
            <a:ext cx="6248400" cy="5986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17292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6146" name="Picture 2" descr="C:\Users\ejtemaee\Desktop\philosophy-of-lif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04800"/>
            <a:ext cx="72390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5779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934736"/>
          </a:xfrm>
        </p:spPr>
        <p:txBody>
          <a:bodyPr>
            <a:normAutofit/>
          </a:bodyPr>
          <a:lstStyle/>
          <a:p>
            <a:pPr algn="just" rtl="1"/>
            <a:r>
              <a:rPr lang="fa-IR" sz="6000" dirty="0" smtClean="0">
                <a:solidFill>
                  <a:schemeClr val="tx1"/>
                </a:solidFill>
              </a:rPr>
              <a:t>عوامل درونی و محلی </a:t>
            </a:r>
            <a:endParaRPr lang="fa-IR" sz="6000" dirty="0">
              <a:solidFill>
                <a:schemeClr val="tx1"/>
              </a:solidFill>
            </a:endParaRPr>
          </a:p>
        </p:txBody>
      </p:sp>
      <p:sp>
        <p:nvSpPr>
          <p:cNvPr id="3" name="Content Placeholder 2"/>
          <p:cNvSpPr>
            <a:spLocks noGrp="1"/>
          </p:cNvSpPr>
          <p:nvPr>
            <p:ph idx="1"/>
          </p:nvPr>
        </p:nvSpPr>
        <p:spPr/>
        <p:txBody>
          <a:bodyPr/>
          <a:lstStyle/>
          <a:p>
            <a:endParaRPr lang="fa-IR" dirty="0"/>
          </a:p>
        </p:txBody>
      </p:sp>
    </p:spTree>
    <p:extLst>
      <p:ext uri="{BB962C8B-B14F-4D97-AF65-F5344CB8AC3E}">
        <p14:creationId xmlns:p14="http://schemas.microsoft.com/office/powerpoint/2010/main" val="103790074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solidFill>
                  <a:srgbClr val="FF0000"/>
                </a:solidFill>
              </a:rPr>
              <a:t>1- استبداد و فقدان مردم‌سالاري</a:t>
            </a:r>
            <a:endParaRPr lang="fa-IR" dirty="0">
              <a:solidFill>
                <a:srgbClr val="FF0000"/>
              </a:solidFill>
            </a:endParaRPr>
          </a:p>
        </p:txBody>
      </p:sp>
      <p:sp>
        <p:nvSpPr>
          <p:cNvPr id="3" name="Content Placeholder 2"/>
          <p:cNvSpPr>
            <a:spLocks noGrp="1"/>
          </p:cNvSpPr>
          <p:nvPr>
            <p:ph idx="1"/>
          </p:nvPr>
        </p:nvSpPr>
        <p:spPr/>
        <p:txBody>
          <a:bodyPr/>
          <a:lstStyle/>
          <a:p>
            <a:pPr algn="r" rtl="1"/>
            <a:r>
              <a:rPr lang="fa-IR" dirty="0" err="1"/>
              <a:t>يکي</a:t>
            </a:r>
            <a:r>
              <a:rPr lang="fa-IR" dirty="0"/>
              <a:t> از </a:t>
            </a:r>
            <a:r>
              <a:rPr lang="fa-IR" dirty="0" err="1"/>
              <a:t>زمينه‌هاي</a:t>
            </a:r>
            <a:r>
              <a:rPr lang="fa-IR" dirty="0"/>
              <a:t> مهم در </a:t>
            </a:r>
            <a:r>
              <a:rPr lang="fa-IR" dirty="0" err="1"/>
              <a:t>شکل‌گيري</a:t>
            </a:r>
            <a:r>
              <a:rPr lang="fa-IR" dirty="0"/>
              <a:t> </a:t>
            </a:r>
            <a:r>
              <a:rPr lang="fa-IR" dirty="0" err="1"/>
              <a:t>جنبش‌هاي</a:t>
            </a:r>
            <a:r>
              <a:rPr lang="fa-IR" dirty="0"/>
              <a:t> خشن </a:t>
            </a:r>
            <a:r>
              <a:rPr lang="fa-IR" dirty="0" err="1"/>
              <a:t>سلفي</a:t>
            </a:r>
            <a:r>
              <a:rPr lang="fa-IR" dirty="0"/>
              <a:t> در جهان اسلام </a:t>
            </a:r>
            <a:r>
              <a:rPr lang="fa-IR" dirty="0" err="1"/>
              <a:t>به‌خصوص</a:t>
            </a:r>
            <a:r>
              <a:rPr lang="fa-IR" dirty="0"/>
              <a:t> در </a:t>
            </a:r>
            <a:r>
              <a:rPr lang="fa-IR" dirty="0" err="1"/>
              <a:t>دهه‌هاي</a:t>
            </a:r>
            <a:r>
              <a:rPr lang="fa-IR" dirty="0"/>
              <a:t> </a:t>
            </a:r>
            <a:r>
              <a:rPr lang="fa-IR" dirty="0" err="1"/>
              <a:t>اخير</a:t>
            </a:r>
            <a:r>
              <a:rPr lang="fa-IR" dirty="0"/>
              <a:t>، وجود </a:t>
            </a:r>
            <a:r>
              <a:rPr lang="fa-IR" dirty="0" err="1"/>
              <a:t>حکومت‌هاي</a:t>
            </a:r>
            <a:r>
              <a:rPr lang="fa-IR" dirty="0"/>
              <a:t> خودکامه و فقدان نهادها و </a:t>
            </a:r>
            <a:r>
              <a:rPr lang="fa-IR" dirty="0" err="1"/>
              <a:t>بنيا‌ن‌ها</a:t>
            </a:r>
            <a:r>
              <a:rPr lang="fa-IR" dirty="0"/>
              <a:t> </a:t>
            </a:r>
            <a:r>
              <a:rPr lang="fa-IR" dirty="0" err="1"/>
              <a:t>مردم‌سالارانه</a:t>
            </a:r>
            <a:r>
              <a:rPr lang="fa-IR" dirty="0"/>
              <a:t> مدرن و </a:t>
            </a:r>
            <a:r>
              <a:rPr lang="fa-IR" dirty="0" err="1"/>
              <a:t>سنتي</a:t>
            </a:r>
            <a:r>
              <a:rPr lang="fa-IR" dirty="0"/>
              <a:t> بوده است. </a:t>
            </a:r>
            <a:r>
              <a:rPr lang="fa-IR" dirty="0" err="1"/>
              <a:t>ديکتاتوري</a:t>
            </a:r>
            <a:r>
              <a:rPr lang="fa-IR" dirty="0"/>
              <a:t> کمال </a:t>
            </a:r>
            <a:r>
              <a:rPr lang="fa-IR" dirty="0" err="1"/>
              <a:t>آتاتورک</a:t>
            </a:r>
            <a:r>
              <a:rPr lang="fa-IR" dirty="0"/>
              <a:t> در </a:t>
            </a:r>
            <a:r>
              <a:rPr lang="fa-IR" dirty="0" err="1"/>
              <a:t>ترکيه</a:t>
            </a:r>
            <a:r>
              <a:rPr lang="fa-IR" dirty="0"/>
              <a:t>، رضا خان در </a:t>
            </a:r>
            <a:r>
              <a:rPr lang="fa-IR" dirty="0" err="1"/>
              <a:t>ايران</a:t>
            </a:r>
            <a:r>
              <a:rPr lang="fa-IR" dirty="0"/>
              <a:t>، </a:t>
            </a:r>
            <a:r>
              <a:rPr lang="fa-IR" dirty="0" err="1"/>
              <a:t>ايوب‌خان</a:t>
            </a:r>
            <a:r>
              <a:rPr lang="fa-IR" dirty="0"/>
              <a:t> در پاکستان، جمال عبدالناصر در مصر و </a:t>
            </a:r>
            <a:r>
              <a:rPr lang="fa-IR" dirty="0" err="1"/>
              <a:t>سوکارنو</a:t>
            </a:r>
            <a:r>
              <a:rPr lang="fa-IR" dirty="0"/>
              <a:t> در </a:t>
            </a:r>
            <a:r>
              <a:rPr lang="fa-IR" dirty="0" err="1"/>
              <a:t>اندونزي</a:t>
            </a:r>
            <a:r>
              <a:rPr lang="fa-IR" dirty="0"/>
              <a:t> </a:t>
            </a:r>
            <a:r>
              <a:rPr lang="fa-IR" dirty="0" err="1"/>
              <a:t>نمونه‌هايي</a:t>
            </a:r>
            <a:r>
              <a:rPr lang="fa-IR" dirty="0"/>
              <a:t> از </a:t>
            </a:r>
            <a:r>
              <a:rPr lang="fa-IR" dirty="0" err="1"/>
              <a:t>ديکتاتوري‌هايي</a:t>
            </a:r>
            <a:r>
              <a:rPr lang="fa-IR" dirty="0"/>
              <a:t> است که </a:t>
            </a:r>
            <a:r>
              <a:rPr lang="fa-IR" dirty="0" err="1"/>
              <a:t>جذابيت</a:t>
            </a:r>
            <a:r>
              <a:rPr lang="fa-IR" dirty="0"/>
              <a:t> </a:t>
            </a:r>
            <a:r>
              <a:rPr lang="fa-IR" dirty="0" err="1"/>
              <a:t>راه‌هاي</a:t>
            </a:r>
            <a:r>
              <a:rPr lang="fa-IR" dirty="0"/>
              <a:t> </a:t>
            </a:r>
            <a:r>
              <a:rPr lang="fa-IR" dirty="0" err="1"/>
              <a:t>راديکال</a:t>
            </a:r>
            <a:r>
              <a:rPr lang="fa-IR" dirty="0"/>
              <a:t> و </a:t>
            </a:r>
            <a:r>
              <a:rPr lang="fa-IR" dirty="0" err="1"/>
              <a:t>بنيادگرايانه</a:t>
            </a:r>
            <a:r>
              <a:rPr lang="fa-IR" dirty="0"/>
              <a:t> را </a:t>
            </a:r>
            <a:r>
              <a:rPr lang="fa-IR" dirty="0" err="1"/>
              <a:t>افزايش</a:t>
            </a:r>
            <a:r>
              <a:rPr lang="fa-IR" dirty="0"/>
              <a:t> </a:t>
            </a:r>
            <a:r>
              <a:rPr lang="fa-IR" dirty="0" err="1"/>
              <a:t>داده‌اند</a:t>
            </a:r>
            <a:r>
              <a:rPr lang="fa-IR" dirty="0"/>
              <a:t>. </a:t>
            </a:r>
          </a:p>
        </p:txBody>
      </p:sp>
    </p:spTree>
    <p:extLst>
      <p:ext uri="{BB962C8B-B14F-4D97-AF65-F5344CB8AC3E}">
        <p14:creationId xmlns:p14="http://schemas.microsoft.com/office/powerpoint/2010/main" val="77874580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1295400"/>
            <a:ext cx="6777317" cy="4537229"/>
          </a:xfrm>
        </p:spPr>
        <p:txBody>
          <a:bodyPr>
            <a:normAutofit fontScale="92500" lnSpcReduction="20000"/>
          </a:bodyPr>
          <a:lstStyle/>
          <a:p>
            <a:pPr algn="just" rtl="1"/>
            <a:r>
              <a:rPr lang="fa-IR" dirty="0">
                <a:solidFill>
                  <a:srgbClr val="FF0000"/>
                </a:solidFill>
              </a:rPr>
              <a:t>2- ضعف حوزه های علمیه دینی یا به عبارتی فقدان تحصیلات دینی کلاسیک </a:t>
            </a:r>
          </a:p>
          <a:p>
            <a:pPr algn="just" rtl="1"/>
            <a:endParaRPr lang="fa-IR" dirty="0" smtClean="0"/>
          </a:p>
          <a:p>
            <a:pPr algn="just" rtl="1"/>
            <a:r>
              <a:rPr lang="fa-IR" dirty="0" smtClean="0"/>
              <a:t>يکي </a:t>
            </a:r>
            <a:r>
              <a:rPr lang="fa-IR" dirty="0"/>
              <a:t>از ويژگي‌هاي معمول در رهبران و طرفداران اسلام سلفي و بنيادگرا، نداشتن پيشينه تحصيلات گسترده ديني به شکل موجود در حوزه‌هاي علميه است. رهبران </a:t>
            </a:r>
            <a:r>
              <a:rPr lang="fa-IR" dirty="0" err="1"/>
              <a:t>جنبش‌هاي</a:t>
            </a:r>
            <a:r>
              <a:rPr lang="fa-IR" dirty="0"/>
              <a:t> </a:t>
            </a:r>
            <a:r>
              <a:rPr lang="fa-IR" dirty="0" err="1"/>
              <a:t>بنيادگرا</a:t>
            </a:r>
            <a:r>
              <a:rPr lang="fa-IR" dirty="0"/>
              <a:t> معمولاً </a:t>
            </a:r>
            <a:r>
              <a:rPr lang="fa-IR" dirty="0" err="1"/>
              <a:t>افرادي</a:t>
            </a:r>
            <a:r>
              <a:rPr lang="fa-IR" dirty="0"/>
              <a:t> هستند که حرفه </a:t>
            </a:r>
            <a:r>
              <a:rPr lang="fa-IR" dirty="0" err="1"/>
              <a:t>اصلي</a:t>
            </a:r>
            <a:r>
              <a:rPr lang="fa-IR" dirty="0"/>
              <a:t> </a:t>
            </a:r>
            <a:r>
              <a:rPr lang="fa-IR" dirty="0" err="1"/>
              <a:t>آن‌ها</a:t>
            </a:r>
            <a:r>
              <a:rPr lang="fa-IR" dirty="0"/>
              <a:t> مطالعه </a:t>
            </a:r>
            <a:r>
              <a:rPr lang="fa-IR" dirty="0" err="1"/>
              <a:t>دين</a:t>
            </a:r>
            <a:r>
              <a:rPr lang="fa-IR" dirty="0"/>
              <a:t> </a:t>
            </a:r>
            <a:r>
              <a:rPr lang="fa-IR" dirty="0" err="1"/>
              <a:t>نيست</a:t>
            </a:r>
            <a:r>
              <a:rPr lang="fa-IR" dirty="0"/>
              <a:t> و معارف </a:t>
            </a:r>
            <a:r>
              <a:rPr lang="fa-IR" dirty="0" err="1"/>
              <a:t>ديني‌شان</a:t>
            </a:r>
            <a:r>
              <a:rPr lang="fa-IR" dirty="0"/>
              <a:t> حاصل مطالعات </a:t>
            </a:r>
            <a:r>
              <a:rPr lang="fa-IR" dirty="0" err="1"/>
              <a:t>شخصي</a:t>
            </a:r>
            <a:r>
              <a:rPr lang="fa-IR" dirty="0"/>
              <a:t> و </a:t>
            </a:r>
            <a:r>
              <a:rPr lang="fa-IR" dirty="0" err="1"/>
              <a:t>انفرادي</a:t>
            </a:r>
            <a:r>
              <a:rPr lang="fa-IR" dirty="0"/>
              <a:t> و به دور از سنت </a:t>
            </a:r>
            <a:r>
              <a:rPr lang="fa-IR" dirty="0" err="1"/>
              <a:t>استادي</a:t>
            </a:r>
            <a:r>
              <a:rPr lang="fa-IR" dirty="0"/>
              <a:t> و </a:t>
            </a:r>
            <a:r>
              <a:rPr lang="fa-IR" dirty="0" err="1"/>
              <a:t>شاگردي</a:t>
            </a:r>
            <a:r>
              <a:rPr lang="fa-IR" dirty="0"/>
              <a:t> معمول در </a:t>
            </a:r>
            <a:r>
              <a:rPr lang="fa-IR" dirty="0" err="1"/>
              <a:t>نهادهاي</a:t>
            </a:r>
            <a:r>
              <a:rPr lang="fa-IR" dirty="0"/>
              <a:t> </a:t>
            </a:r>
            <a:r>
              <a:rPr lang="fa-IR" dirty="0" err="1"/>
              <a:t>يادگيري</a:t>
            </a:r>
            <a:r>
              <a:rPr lang="fa-IR" dirty="0"/>
              <a:t> </a:t>
            </a:r>
            <a:r>
              <a:rPr lang="fa-IR" dirty="0" err="1"/>
              <a:t>سنتي</a:t>
            </a:r>
            <a:r>
              <a:rPr lang="fa-IR" dirty="0"/>
              <a:t> است. </a:t>
            </a:r>
            <a:r>
              <a:rPr lang="fa-IR" dirty="0" err="1"/>
              <a:t>اين</a:t>
            </a:r>
            <a:r>
              <a:rPr lang="fa-IR" dirty="0"/>
              <a:t> الگو در </a:t>
            </a:r>
            <a:r>
              <a:rPr lang="fa-IR" dirty="0" err="1"/>
              <a:t>ميان</a:t>
            </a:r>
            <a:r>
              <a:rPr lang="fa-IR" dirty="0"/>
              <a:t> </a:t>
            </a:r>
            <a:r>
              <a:rPr lang="fa-IR" dirty="0" err="1"/>
              <a:t>پيروان</a:t>
            </a:r>
            <a:r>
              <a:rPr lang="fa-IR" dirty="0"/>
              <a:t> </a:t>
            </a:r>
            <a:r>
              <a:rPr lang="fa-IR" dirty="0" err="1"/>
              <a:t>نيز</a:t>
            </a:r>
            <a:r>
              <a:rPr lang="fa-IR" dirty="0"/>
              <a:t> تکرار </a:t>
            </a:r>
            <a:r>
              <a:rPr lang="fa-IR" dirty="0" err="1"/>
              <a:t>مي‌شود</a:t>
            </a:r>
            <a:r>
              <a:rPr lang="fa-IR" dirty="0"/>
              <a:t>. شواهد </a:t>
            </a:r>
            <a:r>
              <a:rPr lang="fa-IR" dirty="0" err="1"/>
              <a:t>بسياري</a:t>
            </a:r>
            <a:r>
              <a:rPr lang="fa-IR" dirty="0"/>
              <a:t> </a:t>
            </a:r>
            <a:r>
              <a:rPr lang="fa-IR" dirty="0" err="1"/>
              <a:t>متعددي</a:t>
            </a:r>
            <a:r>
              <a:rPr lang="fa-IR" dirty="0"/>
              <a:t> از </a:t>
            </a:r>
            <a:r>
              <a:rPr lang="fa-IR" dirty="0" err="1"/>
              <a:t>چنين</a:t>
            </a:r>
            <a:r>
              <a:rPr lang="fa-IR" dirty="0"/>
              <a:t> </a:t>
            </a:r>
            <a:r>
              <a:rPr lang="fa-IR" dirty="0" err="1"/>
              <a:t>مسئله‌اي</a:t>
            </a:r>
            <a:r>
              <a:rPr lang="fa-IR" dirty="0"/>
              <a:t> </a:t>
            </a:r>
            <a:r>
              <a:rPr lang="fa-IR" dirty="0" err="1"/>
              <a:t>مي‌توان</a:t>
            </a:r>
            <a:r>
              <a:rPr lang="fa-IR" dirty="0"/>
              <a:t> برشمرد؛ از حسن </a:t>
            </a:r>
            <a:r>
              <a:rPr lang="fa-IR" dirty="0" err="1"/>
              <a:t>البناء</a:t>
            </a:r>
            <a:r>
              <a:rPr lang="fa-IR" dirty="0"/>
              <a:t> و </a:t>
            </a:r>
            <a:r>
              <a:rPr lang="fa-IR" dirty="0" err="1"/>
              <a:t>سيد</a:t>
            </a:r>
            <a:r>
              <a:rPr lang="fa-IR" dirty="0"/>
              <a:t> قطب در مصر گرفته تا </a:t>
            </a:r>
            <a:r>
              <a:rPr lang="fa-IR" dirty="0" err="1"/>
              <a:t>مودودي</a:t>
            </a:r>
            <a:r>
              <a:rPr lang="fa-IR" dirty="0"/>
              <a:t> مؤسس جماعت </a:t>
            </a:r>
            <a:r>
              <a:rPr lang="fa-IR" dirty="0" err="1"/>
              <a:t>اسلامي</a:t>
            </a:r>
            <a:r>
              <a:rPr lang="fa-IR" dirty="0"/>
              <a:t> در پاکستان.</a:t>
            </a:r>
            <a:endParaRPr lang="en-US" dirty="0"/>
          </a:p>
          <a:p>
            <a:pPr algn="r" rtl="1"/>
            <a:endParaRPr lang="fa-IR" dirty="0"/>
          </a:p>
        </p:txBody>
      </p:sp>
    </p:spTree>
    <p:extLst>
      <p:ext uri="{BB962C8B-B14F-4D97-AF65-F5344CB8AC3E}">
        <p14:creationId xmlns:p14="http://schemas.microsoft.com/office/powerpoint/2010/main" val="255318969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026" name="Picture 2" descr="C:\Users\sm_zolfaghari\Pictures\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8266159" cy="5622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163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098" name="Picture 2" descr="C:\Users\sm_zolfaghari\Pictures\e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7418" y="762000"/>
            <a:ext cx="7966982"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71923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b="1" dirty="0" smtClean="0">
                <a:solidFill>
                  <a:srgbClr val="FF0000"/>
                </a:solidFill>
                <a:cs typeface="B Lotus" pitchFamily="2" charset="-78"/>
              </a:rPr>
              <a:t>سوال اصلی: چه چیزی در جامعه و جهان اسلام  رخ داده است که بازار بنیادگرائی و تمایل به سلف چنین گرم شده است؟</a:t>
            </a:r>
            <a:endParaRPr lang="en-US" sz="3200" b="1" dirty="0">
              <a:solidFill>
                <a:srgbClr val="FF0000"/>
              </a:solidFill>
              <a:cs typeface="B Lotus" pitchFamily="2" charset="-78"/>
            </a:endParaRPr>
          </a:p>
        </p:txBody>
      </p:sp>
      <p:sp>
        <p:nvSpPr>
          <p:cNvPr id="3" name="Content Placeholder 2"/>
          <p:cNvSpPr>
            <a:spLocks noGrp="1"/>
          </p:cNvSpPr>
          <p:nvPr>
            <p:ph idx="1"/>
          </p:nvPr>
        </p:nvSpPr>
        <p:spPr/>
        <p:txBody>
          <a:bodyPr>
            <a:normAutofit/>
          </a:bodyPr>
          <a:lstStyle/>
          <a:p>
            <a:pPr marL="68580" indent="0" algn="just" rtl="1">
              <a:buNone/>
            </a:pPr>
            <a:r>
              <a:rPr lang="fa-IR" sz="2800" dirty="0" smtClean="0">
                <a:solidFill>
                  <a:schemeClr val="accent6">
                    <a:lumMod val="50000"/>
                  </a:schemeClr>
                </a:solidFill>
              </a:rPr>
              <a:t>جواب اجمالی: در </a:t>
            </a:r>
            <a:r>
              <a:rPr lang="fa-IR" sz="2800" dirty="0" smtClean="0">
                <a:solidFill>
                  <a:schemeClr val="accent6">
                    <a:lumMod val="50000"/>
                  </a:schemeClr>
                </a:solidFill>
              </a:rPr>
              <a:t>یک جمله کوتاه در مورد زمينه‌هاي </a:t>
            </a:r>
            <a:r>
              <a:rPr lang="fa-IR" sz="2800" dirty="0" smtClean="0">
                <a:solidFill>
                  <a:schemeClr val="accent6">
                    <a:lumMod val="50000"/>
                  </a:schemeClr>
                </a:solidFill>
              </a:rPr>
              <a:t>اجتماعی بنيادگرايي </a:t>
            </a:r>
            <a:r>
              <a:rPr lang="fa-IR" sz="2800" dirty="0">
                <a:solidFill>
                  <a:schemeClr val="accent6">
                    <a:lumMod val="50000"/>
                  </a:schemeClr>
                </a:solidFill>
              </a:rPr>
              <a:t>و سلفيه مي‌توان به يک </a:t>
            </a:r>
            <a:r>
              <a:rPr lang="fa-IR" sz="2800" dirty="0">
                <a:solidFill>
                  <a:srgbClr val="00B0F0"/>
                </a:solidFill>
              </a:rPr>
              <a:t>عامل اصلي مواجهه با تمدن غرب و مدرنيته</a:t>
            </a:r>
            <a:r>
              <a:rPr lang="fa-IR" sz="2800" dirty="0">
                <a:solidFill>
                  <a:schemeClr val="accent6">
                    <a:lumMod val="50000"/>
                  </a:schemeClr>
                </a:solidFill>
              </a:rPr>
              <a:t> و </a:t>
            </a:r>
            <a:r>
              <a:rPr lang="fa-IR" sz="2800" dirty="0">
                <a:solidFill>
                  <a:srgbClr val="00B050"/>
                </a:solidFill>
              </a:rPr>
              <a:t>عواملي محلي مانند فقدان دموکراسي، فقدان تحصيلات کلاسيک ديني، اوج گرفتن باورهاي ديني در برخي جوامع </a:t>
            </a:r>
            <a:r>
              <a:rPr lang="fa-IR" sz="2800" dirty="0">
                <a:solidFill>
                  <a:schemeClr val="accent6">
                    <a:lumMod val="50000"/>
                  </a:schemeClr>
                </a:solidFill>
              </a:rPr>
              <a:t>اشاره کرد. </a:t>
            </a:r>
            <a:endParaRPr lang="en-US" sz="2800" dirty="0">
              <a:solidFill>
                <a:schemeClr val="accent6">
                  <a:lumMod val="50000"/>
                </a:schemeClr>
              </a:solidFill>
            </a:endParaRPr>
          </a:p>
        </p:txBody>
      </p:sp>
    </p:spTree>
    <p:extLst>
      <p:ext uri="{BB962C8B-B14F-4D97-AF65-F5344CB8AC3E}">
        <p14:creationId xmlns:p14="http://schemas.microsoft.com/office/powerpoint/2010/main" val="167042548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rtl="1"/>
            <a:r>
              <a:rPr lang="fa-IR" dirty="0"/>
              <a:t>خود </a:t>
            </a:r>
            <a:r>
              <a:rPr lang="fa-IR" dirty="0" err="1"/>
              <a:t>مودودي</a:t>
            </a:r>
            <a:r>
              <a:rPr lang="fa-IR" dirty="0"/>
              <a:t> مدارس </a:t>
            </a:r>
            <a:r>
              <a:rPr lang="fa-IR" dirty="0" err="1"/>
              <a:t>علميه</a:t>
            </a:r>
            <a:r>
              <a:rPr lang="fa-IR" dirty="0"/>
              <a:t> </a:t>
            </a:r>
            <a:r>
              <a:rPr lang="fa-IR" dirty="0" err="1"/>
              <a:t>سنتي</a:t>
            </a:r>
            <a:r>
              <a:rPr lang="fa-IR" dirty="0"/>
              <a:t> را </a:t>
            </a:r>
            <a:r>
              <a:rPr lang="fa-IR" dirty="0" err="1"/>
              <a:t>داراي</a:t>
            </a:r>
            <a:r>
              <a:rPr lang="fa-IR" dirty="0"/>
              <a:t> </a:t>
            </a:r>
            <a:r>
              <a:rPr lang="fa-IR" dirty="0" err="1"/>
              <a:t>سنتي</a:t>
            </a:r>
            <a:r>
              <a:rPr lang="fa-IR" dirty="0"/>
              <a:t> </a:t>
            </a:r>
            <a:r>
              <a:rPr lang="fa-IR" dirty="0" err="1"/>
              <a:t>باستاني</a:t>
            </a:r>
            <a:r>
              <a:rPr lang="fa-IR" dirty="0"/>
              <a:t> و مرده </a:t>
            </a:r>
            <a:r>
              <a:rPr lang="fa-IR" dirty="0" err="1"/>
              <a:t>مي‌دانست</a:t>
            </a:r>
            <a:r>
              <a:rPr lang="fa-IR" dirty="0"/>
              <a:t> و هرگز در </a:t>
            </a:r>
            <a:r>
              <a:rPr lang="fa-IR" dirty="0" err="1"/>
              <a:t>آن‌ها</a:t>
            </a:r>
            <a:r>
              <a:rPr lang="fa-IR" dirty="0"/>
              <a:t> </a:t>
            </a:r>
            <a:r>
              <a:rPr lang="fa-IR" dirty="0" err="1"/>
              <a:t>تحصيل</a:t>
            </a:r>
            <a:r>
              <a:rPr lang="fa-IR" dirty="0"/>
              <a:t> نکرد و دانش </a:t>
            </a:r>
            <a:r>
              <a:rPr lang="fa-IR" dirty="0" err="1"/>
              <a:t>اسلامي</a:t>
            </a:r>
            <a:r>
              <a:rPr lang="fa-IR" dirty="0"/>
              <a:t> او محصول </a:t>
            </a:r>
            <a:r>
              <a:rPr lang="fa-IR" dirty="0" err="1"/>
              <a:t>تلاش‌ها</a:t>
            </a:r>
            <a:r>
              <a:rPr lang="fa-IR" dirty="0"/>
              <a:t> و مطالعات </a:t>
            </a:r>
            <a:r>
              <a:rPr lang="fa-IR" dirty="0" err="1"/>
              <a:t>شخصي‌اش</a:t>
            </a:r>
            <a:r>
              <a:rPr lang="fa-IR" dirty="0"/>
              <a:t> بوده است (</a:t>
            </a:r>
            <a:r>
              <a:rPr lang="en-US" dirty="0"/>
              <a:t>Ahmad, 1991, p. 465</a:t>
            </a:r>
            <a:r>
              <a:rPr lang="fa-IR" dirty="0"/>
              <a:t>).</a:t>
            </a:r>
            <a:endParaRPr lang="en-US" dirty="0"/>
          </a:p>
          <a:p>
            <a:pPr algn="just" rtl="1"/>
            <a:r>
              <a:rPr lang="fa-IR" dirty="0"/>
              <a:t>در ضمن، </a:t>
            </a:r>
            <a:r>
              <a:rPr lang="fa-IR" dirty="0" err="1"/>
              <a:t>مودودي</a:t>
            </a:r>
            <a:r>
              <a:rPr lang="fa-IR" dirty="0"/>
              <a:t> عمدتاً متأثر از </a:t>
            </a:r>
            <a:r>
              <a:rPr lang="fa-IR" dirty="0" err="1"/>
              <a:t>شخصيت‌هايي</a:t>
            </a:r>
            <a:r>
              <a:rPr lang="fa-IR" dirty="0"/>
              <a:t> بود که با </a:t>
            </a:r>
            <a:r>
              <a:rPr lang="fa-IR" dirty="0" err="1"/>
              <a:t>علماي</a:t>
            </a:r>
            <a:r>
              <a:rPr lang="fa-IR" dirty="0"/>
              <a:t> </a:t>
            </a:r>
            <a:r>
              <a:rPr lang="fa-IR" dirty="0" err="1"/>
              <a:t>سنتي</a:t>
            </a:r>
            <a:r>
              <a:rPr lang="fa-IR" dirty="0"/>
              <a:t> اختلاف نظر </a:t>
            </a:r>
            <a:r>
              <a:rPr lang="fa-IR" dirty="0" err="1"/>
              <a:t>شديد</a:t>
            </a:r>
            <a:r>
              <a:rPr lang="fa-IR" dirty="0"/>
              <a:t> داشتند؛ مثلاً </a:t>
            </a:r>
            <a:r>
              <a:rPr lang="fa-IR" dirty="0" err="1"/>
              <a:t>شبلي</a:t>
            </a:r>
            <a:r>
              <a:rPr lang="fa-IR" dirty="0"/>
              <a:t> </a:t>
            </a:r>
            <a:r>
              <a:rPr lang="fa-IR" dirty="0" err="1"/>
              <a:t>نعماني</a:t>
            </a:r>
            <a:r>
              <a:rPr lang="fa-IR" dirty="0"/>
              <a:t> </a:t>
            </a:r>
            <a:r>
              <a:rPr lang="fa-IR" dirty="0" err="1"/>
              <a:t>به‌شدت</a:t>
            </a:r>
            <a:r>
              <a:rPr lang="fa-IR" dirty="0"/>
              <a:t> منتقد مدارس </a:t>
            </a:r>
            <a:r>
              <a:rPr lang="fa-IR" dirty="0" err="1"/>
              <a:t>علميه</a:t>
            </a:r>
            <a:r>
              <a:rPr lang="fa-IR" dirty="0"/>
              <a:t> بود، </a:t>
            </a:r>
            <a:r>
              <a:rPr lang="fa-IR" dirty="0" err="1"/>
              <a:t>ابوالکلام</a:t>
            </a:r>
            <a:r>
              <a:rPr lang="fa-IR" dirty="0"/>
              <a:t> آزاد نخست </a:t>
            </a:r>
            <a:r>
              <a:rPr lang="fa-IR" dirty="0" err="1"/>
              <a:t>مدرنيست</a:t>
            </a:r>
            <a:r>
              <a:rPr lang="fa-IR" dirty="0"/>
              <a:t> بود و سپس به </a:t>
            </a:r>
            <a:r>
              <a:rPr lang="fa-IR" dirty="0" err="1"/>
              <a:t>تفسير</a:t>
            </a:r>
            <a:r>
              <a:rPr lang="fa-IR" dirty="0"/>
              <a:t> </a:t>
            </a:r>
            <a:r>
              <a:rPr lang="fa-IR" dirty="0" err="1"/>
              <a:t>ظاهري</a:t>
            </a:r>
            <a:r>
              <a:rPr lang="fa-IR" dirty="0"/>
              <a:t> و </a:t>
            </a:r>
            <a:r>
              <a:rPr lang="fa-IR" dirty="0" err="1"/>
              <a:t>بنيادگرايانه</a:t>
            </a:r>
            <a:r>
              <a:rPr lang="fa-IR" dirty="0"/>
              <a:t> </a:t>
            </a:r>
            <a:r>
              <a:rPr lang="fa-IR" dirty="0" err="1"/>
              <a:t>روي</a:t>
            </a:r>
            <a:r>
              <a:rPr lang="fa-IR" dirty="0"/>
              <a:t> آورده بود </a:t>
            </a:r>
          </a:p>
        </p:txBody>
      </p:sp>
    </p:spTree>
    <p:extLst>
      <p:ext uri="{BB962C8B-B14F-4D97-AF65-F5344CB8AC3E}">
        <p14:creationId xmlns:p14="http://schemas.microsoft.com/office/powerpoint/2010/main" val="70994945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181459"/>
              </p:ext>
            </p:extLst>
          </p:nvPr>
        </p:nvGraphicFramePr>
        <p:xfrm>
          <a:off x="685800" y="685803"/>
          <a:ext cx="7599056" cy="5715001"/>
        </p:xfrm>
        <a:graphic>
          <a:graphicData uri="http://schemas.openxmlformats.org/drawingml/2006/table">
            <a:tbl>
              <a:tblPr rtl="1" firstRow="1" firstCol="1" bandRow="1">
                <a:tableStyleId>{F5AB1C69-6EDB-4FF4-983F-18BD219EF322}</a:tableStyleId>
              </a:tblPr>
              <a:tblGrid>
                <a:gridCol w="1385912"/>
                <a:gridCol w="2413616"/>
                <a:gridCol w="1899764"/>
                <a:gridCol w="1899764"/>
              </a:tblGrid>
              <a:tr h="257966">
                <a:tc>
                  <a:txBody>
                    <a:bodyPr/>
                    <a:lstStyle/>
                    <a:p>
                      <a:pPr algn="ctr" rtl="1">
                        <a:lnSpc>
                          <a:spcPct val="115000"/>
                        </a:lnSpc>
                        <a:spcAft>
                          <a:spcPts val="1000"/>
                        </a:spcAft>
                      </a:pPr>
                      <a:r>
                        <a:rPr lang="fa-IR" sz="600" b="1">
                          <a:effectLst/>
                        </a:rPr>
                        <a:t>نام</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جايگاه در جماعت</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تحصيلات</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شغل</a:t>
                      </a:r>
                      <a:endParaRPr lang="en-US" sz="500" b="1">
                        <a:effectLst/>
                        <a:latin typeface="Calibri"/>
                        <a:ea typeface="Calibri"/>
                        <a:cs typeface="Arial"/>
                      </a:endParaRPr>
                    </a:p>
                  </a:txBody>
                  <a:tcPr marL="0" marR="0" marT="0" marB="0" anchor="ctr"/>
                </a:tc>
              </a:tr>
              <a:tr h="278371">
                <a:tc>
                  <a:txBody>
                    <a:bodyPr/>
                    <a:lstStyle/>
                    <a:p>
                      <a:pPr algn="ctr" rtl="1">
                        <a:lnSpc>
                          <a:spcPct val="115000"/>
                        </a:lnSpc>
                        <a:spcAft>
                          <a:spcPts val="1000"/>
                        </a:spcAft>
                      </a:pPr>
                      <a:r>
                        <a:rPr lang="fa-IR" sz="600" b="1">
                          <a:effectLst/>
                        </a:rPr>
                        <a:t>قاضي حسين احمد</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امير (دبير کل)</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دانشگاه پيشاور</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تاجر</a:t>
                      </a:r>
                      <a:endParaRPr lang="en-US" sz="500" b="1">
                        <a:effectLst/>
                        <a:latin typeface="Calibri"/>
                        <a:ea typeface="Calibri"/>
                        <a:cs typeface="Arial"/>
                      </a:endParaRPr>
                    </a:p>
                  </a:txBody>
                  <a:tcPr marL="0" marR="0" marT="0" marB="0" anchor="ctr"/>
                </a:tc>
              </a:tr>
              <a:tr h="417555">
                <a:tc>
                  <a:txBody>
                    <a:bodyPr/>
                    <a:lstStyle/>
                    <a:p>
                      <a:pPr algn="ctr" rtl="1">
                        <a:lnSpc>
                          <a:spcPct val="115000"/>
                        </a:lnSpc>
                        <a:spcAft>
                          <a:spcPts val="1000"/>
                        </a:spcAft>
                      </a:pPr>
                      <a:r>
                        <a:rPr lang="fa-IR" sz="600" b="1">
                          <a:effectLst/>
                        </a:rPr>
                        <a:t>خورشيد احمد</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معاون</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ارشد اقتصاد، دانشگاه لايسستر (انگليس)</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استاد پيشين دانشگاه</a:t>
                      </a:r>
                      <a:endParaRPr lang="en-US" sz="500" b="1">
                        <a:effectLst/>
                        <a:latin typeface="Calibri"/>
                        <a:ea typeface="Calibri"/>
                        <a:cs typeface="Arial"/>
                      </a:endParaRPr>
                    </a:p>
                  </a:txBody>
                  <a:tcPr marL="0" marR="0" marT="0" marB="0" anchor="ctr"/>
                </a:tc>
              </a:tr>
              <a:tr h="391462">
                <a:tc>
                  <a:txBody>
                    <a:bodyPr/>
                    <a:lstStyle/>
                    <a:p>
                      <a:pPr algn="ctr" rtl="1">
                        <a:lnSpc>
                          <a:spcPct val="115000"/>
                        </a:lnSpc>
                        <a:spcAft>
                          <a:spcPts val="1000"/>
                        </a:spcAft>
                      </a:pPr>
                      <a:r>
                        <a:rPr lang="fa-IR" sz="600" b="1">
                          <a:effectLst/>
                        </a:rPr>
                        <a:t>عبدالغفور احمد</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معاون</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ارشد بازرگاني، دانشگاه الله آباد</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استاد پيشين کالج، مشاور شرکت (هاي بازرگاني)</a:t>
                      </a:r>
                      <a:endParaRPr lang="en-US" sz="500" b="1">
                        <a:effectLst/>
                        <a:latin typeface="Calibri"/>
                        <a:ea typeface="Calibri"/>
                        <a:cs typeface="Arial"/>
                      </a:endParaRPr>
                    </a:p>
                  </a:txBody>
                  <a:tcPr marL="0" marR="0" marT="0" marB="0" anchor="ctr"/>
                </a:tc>
              </a:tr>
              <a:tr h="417555">
                <a:tc>
                  <a:txBody>
                    <a:bodyPr/>
                    <a:lstStyle/>
                    <a:p>
                      <a:pPr algn="ctr" rtl="1">
                        <a:lnSpc>
                          <a:spcPct val="115000"/>
                        </a:lnSpc>
                        <a:spcAft>
                          <a:spcPts val="1000"/>
                        </a:spcAft>
                      </a:pPr>
                      <a:r>
                        <a:rPr lang="fa-IR" sz="600" b="1">
                          <a:effectLst/>
                        </a:rPr>
                        <a:t>خرم مراد</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معاون</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مهندسي شهري، دانشگاه مينه‌سوتا</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مهندس مشاور</a:t>
                      </a:r>
                      <a:endParaRPr lang="en-US" sz="500" b="1">
                        <a:effectLst/>
                        <a:latin typeface="Calibri"/>
                        <a:ea typeface="Calibri"/>
                        <a:cs typeface="Arial"/>
                      </a:endParaRPr>
                    </a:p>
                  </a:txBody>
                  <a:tcPr marL="0" marR="0" marT="0" marB="0" anchor="ctr"/>
                </a:tc>
              </a:tr>
              <a:tr h="257966">
                <a:tc>
                  <a:txBody>
                    <a:bodyPr/>
                    <a:lstStyle/>
                    <a:p>
                      <a:pPr algn="ctr" rtl="1">
                        <a:lnSpc>
                          <a:spcPct val="115000"/>
                        </a:lnSpc>
                        <a:spcAft>
                          <a:spcPts val="1000"/>
                        </a:spcAft>
                      </a:pPr>
                      <a:r>
                        <a:rPr lang="fa-IR" sz="600" b="1">
                          <a:effectLst/>
                        </a:rPr>
                        <a:t>جان محمد عباسي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معاون</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فارغ التحصيل مدرسه</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معلم پيشين در مدرسه</a:t>
                      </a:r>
                      <a:endParaRPr lang="en-US" sz="500" b="1">
                        <a:effectLst/>
                        <a:latin typeface="Calibri"/>
                        <a:ea typeface="Calibri"/>
                        <a:cs typeface="Arial"/>
                      </a:endParaRPr>
                    </a:p>
                  </a:txBody>
                  <a:tcPr marL="0" marR="0" marT="0" marB="0" anchor="ctr"/>
                </a:tc>
              </a:tr>
              <a:tr h="391462">
                <a:tc>
                  <a:txBody>
                    <a:bodyPr/>
                    <a:lstStyle/>
                    <a:p>
                      <a:pPr algn="ctr" rtl="1">
                        <a:lnSpc>
                          <a:spcPct val="115000"/>
                        </a:lnSpc>
                        <a:spcAft>
                          <a:spcPts val="1000"/>
                        </a:spcAft>
                      </a:pPr>
                      <a:r>
                        <a:rPr lang="fa-IR" sz="600" b="1">
                          <a:effectLst/>
                        </a:rPr>
                        <a:t>رحمت الهي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معاون</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ارشد علوم سياسي، دانشگاه کراچي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کارمند سابق دولت</a:t>
                      </a:r>
                      <a:endParaRPr lang="en-US" sz="500" b="1">
                        <a:effectLst/>
                        <a:latin typeface="Calibri"/>
                        <a:ea typeface="Calibri"/>
                        <a:cs typeface="Arial"/>
                      </a:endParaRPr>
                    </a:p>
                  </a:txBody>
                  <a:tcPr marL="0" marR="0" marT="0" marB="0" anchor="ctr"/>
                </a:tc>
              </a:tr>
              <a:tr h="278371">
                <a:tc>
                  <a:txBody>
                    <a:bodyPr/>
                    <a:lstStyle/>
                    <a:p>
                      <a:pPr algn="ctr" rtl="1">
                        <a:lnSpc>
                          <a:spcPct val="115000"/>
                        </a:lnSpc>
                        <a:spcAft>
                          <a:spcPts val="1000"/>
                        </a:spcAft>
                      </a:pPr>
                      <a:r>
                        <a:rPr lang="fa-IR" sz="600" b="1">
                          <a:effectLst/>
                        </a:rPr>
                        <a:t>اسلام سالمي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دبير کل</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dirty="0" err="1">
                          <a:effectLst/>
                        </a:rPr>
                        <a:t>کارشناسي</a:t>
                      </a:r>
                      <a:r>
                        <a:rPr lang="fa-IR" sz="600" b="1" dirty="0">
                          <a:effectLst/>
                        </a:rPr>
                        <a:t> حقوق، دانشگاه </a:t>
                      </a:r>
                      <a:r>
                        <a:rPr lang="fa-IR" sz="600" b="1" dirty="0" err="1">
                          <a:effectLst/>
                        </a:rPr>
                        <a:t>پنجاب</a:t>
                      </a:r>
                      <a:endParaRPr lang="en-US" sz="500" b="1" dirty="0">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وکيل سابق</a:t>
                      </a:r>
                      <a:endParaRPr lang="en-US" sz="500" b="1">
                        <a:effectLst/>
                        <a:latin typeface="Calibri"/>
                        <a:ea typeface="Calibri"/>
                        <a:cs typeface="Arial"/>
                      </a:endParaRPr>
                    </a:p>
                  </a:txBody>
                  <a:tcPr marL="0" marR="0" marT="0" marB="0" anchor="ctr"/>
                </a:tc>
              </a:tr>
              <a:tr h="391462">
                <a:tc>
                  <a:txBody>
                    <a:bodyPr/>
                    <a:lstStyle/>
                    <a:p>
                      <a:pPr algn="ctr" rtl="1">
                        <a:lnSpc>
                          <a:spcPct val="115000"/>
                        </a:lnSpc>
                        <a:spcAft>
                          <a:spcPts val="1000"/>
                        </a:spcAft>
                      </a:pPr>
                      <a:r>
                        <a:rPr lang="fa-IR" sz="600" b="1">
                          <a:effectLst/>
                        </a:rPr>
                        <a:t>حافظ محمد ادريس</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دستيار دبير کل</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ارشد علوم انساني، دانشگاه پنجاب</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کارمند تمام وقت جماعت</a:t>
                      </a:r>
                      <a:endParaRPr lang="en-US" sz="500" b="1">
                        <a:effectLst/>
                        <a:latin typeface="Calibri"/>
                        <a:ea typeface="Calibri"/>
                        <a:cs typeface="Arial"/>
                      </a:endParaRPr>
                    </a:p>
                  </a:txBody>
                  <a:tcPr marL="0" marR="0" marT="0" marB="0" anchor="ctr"/>
                </a:tc>
              </a:tr>
              <a:tr h="417555">
                <a:tc>
                  <a:txBody>
                    <a:bodyPr/>
                    <a:lstStyle/>
                    <a:p>
                      <a:pPr algn="ctr" rtl="1">
                        <a:lnSpc>
                          <a:spcPct val="115000"/>
                        </a:lnSpc>
                        <a:spcAft>
                          <a:spcPts val="1000"/>
                        </a:spcAft>
                      </a:pPr>
                      <a:r>
                        <a:rPr lang="fa-IR" sz="600" b="1">
                          <a:effectLst/>
                        </a:rPr>
                        <a:t>لياقت بلوچ</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دستيار دبير کل</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ارشد روزنامه‌نگاري، دانشگاه پنجاب</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تاجر</a:t>
                      </a:r>
                      <a:endParaRPr lang="en-US" sz="500" b="1">
                        <a:effectLst/>
                        <a:latin typeface="Calibri"/>
                        <a:ea typeface="Calibri"/>
                        <a:cs typeface="Arial"/>
                      </a:endParaRPr>
                    </a:p>
                  </a:txBody>
                  <a:tcPr marL="0" marR="0" marT="0" marB="0" anchor="ctr"/>
                </a:tc>
              </a:tr>
              <a:tr h="391462">
                <a:tc>
                  <a:txBody>
                    <a:bodyPr/>
                    <a:lstStyle/>
                    <a:p>
                      <a:pPr algn="ctr" rtl="1">
                        <a:lnSpc>
                          <a:spcPct val="115000"/>
                        </a:lnSpc>
                        <a:spcAft>
                          <a:spcPts val="1000"/>
                        </a:spcAft>
                      </a:pPr>
                      <a:r>
                        <a:rPr lang="fa-IR" sz="600" b="1">
                          <a:effectLst/>
                        </a:rPr>
                        <a:t>فاتح محمد</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امير ايالت پنجاب</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ارشد علوم انساني، دانشگاه پنجاب</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استاد سابق دانشگاه</a:t>
                      </a:r>
                      <a:endParaRPr lang="en-US" sz="500" b="1">
                        <a:effectLst/>
                        <a:latin typeface="Calibri"/>
                        <a:ea typeface="Calibri"/>
                        <a:cs typeface="Arial"/>
                      </a:endParaRPr>
                    </a:p>
                  </a:txBody>
                  <a:tcPr marL="0" marR="0" marT="0" marB="0" anchor="ctr"/>
                </a:tc>
              </a:tr>
              <a:tr h="391462">
                <a:tc>
                  <a:txBody>
                    <a:bodyPr/>
                    <a:lstStyle/>
                    <a:p>
                      <a:pPr algn="ctr" rtl="1">
                        <a:lnSpc>
                          <a:spcPct val="115000"/>
                        </a:lnSpc>
                        <a:spcAft>
                          <a:spcPts val="1000"/>
                        </a:spcAft>
                      </a:pPr>
                      <a:r>
                        <a:rPr lang="fa-IR" sz="600" b="1">
                          <a:effectLst/>
                        </a:rPr>
                        <a:t>منور حسن</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امير جماعت در کراچي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dirty="0" err="1">
                          <a:effectLst/>
                        </a:rPr>
                        <a:t>کارشناسي</a:t>
                      </a:r>
                      <a:r>
                        <a:rPr lang="fa-IR" sz="600" b="1" dirty="0">
                          <a:effectLst/>
                        </a:rPr>
                        <a:t> ارشد جامعه </a:t>
                      </a:r>
                      <a:r>
                        <a:rPr lang="fa-IR" sz="600" b="1" dirty="0" err="1">
                          <a:effectLst/>
                        </a:rPr>
                        <a:t>شناسي</a:t>
                      </a:r>
                      <a:r>
                        <a:rPr lang="fa-IR" sz="600" b="1" dirty="0">
                          <a:effectLst/>
                        </a:rPr>
                        <a:t>، دانشگاه </a:t>
                      </a:r>
                      <a:r>
                        <a:rPr lang="fa-IR" sz="600" b="1" dirty="0" err="1">
                          <a:effectLst/>
                        </a:rPr>
                        <a:t>کراچي</a:t>
                      </a:r>
                      <a:endParaRPr lang="en-US" sz="500" b="1" dirty="0">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dirty="0">
                          <a:effectLst/>
                        </a:rPr>
                        <a:t>پژوهش</a:t>
                      </a:r>
                      <a:endParaRPr lang="en-US" sz="500" b="1" dirty="0">
                        <a:effectLst/>
                        <a:latin typeface="Calibri"/>
                        <a:ea typeface="Calibri"/>
                        <a:cs typeface="Arial"/>
                      </a:endParaRPr>
                    </a:p>
                  </a:txBody>
                  <a:tcPr marL="0" marR="0" marT="0" marB="0" anchor="ctr"/>
                </a:tc>
              </a:tr>
              <a:tr h="391462">
                <a:tc>
                  <a:txBody>
                    <a:bodyPr/>
                    <a:lstStyle/>
                    <a:p>
                      <a:pPr algn="ctr" rtl="1">
                        <a:lnSpc>
                          <a:spcPct val="115000"/>
                        </a:lnSpc>
                        <a:spcAft>
                          <a:spcPts val="1000"/>
                        </a:spcAft>
                      </a:pPr>
                      <a:r>
                        <a:rPr lang="fa-IR" sz="600" b="1">
                          <a:effectLst/>
                        </a:rPr>
                        <a:t>اسد گيلاني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امير جماعت در لاهور</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ارشد علوم انساني، دانشگاه کراچي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نويسنده، روزنامه نگار</a:t>
                      </a:r>
                      <a:endParaRPr lang="en-US" sz="500" b="1">
                        <a:effectLst/>
                        <a:latin typeface="Calibri"/>
                        <a:ea typeface="Calibri"/>
                        <a:cs typeface="Arial"/>
                      </a:endParaRPr>
                    </a:p>
                  </a:txBody>
                  <a:tcPr marL="0" marR="0" marT="0" marB="0" anchor="ctr"/>
                </a:tc>
              </a:tr>
              <a:tr h="391462">
                <a:tc>
                  <a:txBody>
                    <a:bodyPr/>
                    <a:lstStyle/>
                    <a:p>
                      <a:pPr algn="ctr" rtl="1">
                        <a:lnSpc>
                          <a:spcPct val="115000"/>
                        </a:lnSpc>
                        <a:spcAft>
                          <a:spcPts val="1000"/>
                        </a:spcAft>
                      </a:pPr>
                      <a:r>
                        <a:rPr lang="fa-IR" sz="600" b="1">
                          <a:effectLst/>
                        </a:rPr>
                        <a:t>محمد عزام فاروقي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عضو کميته اجرايي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ارشد ماليه دانشگاه کراچي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مدير شرکت</a:t>
                      </a:r>
                      <a:endParaRPr lang="en-US" sz="500" b="1">
                        <a:effectLst/>
                        <a:latin typeface="Calibri"/>
                        <a:ea typeface="Calibri"/>
                        <a:cs typeface="Arial"/>
                      </a:endParaRPr>
                    </a:p>
                  </a:txBody>
                  <a:tcPr marL="0" marR="0" marT="0" marB="0" anchor="ctr"/>
                </a:tc>
              </a:tr>
              <a:tr h="257966">
                <a:tc>
                  <a:txBody>
                    <a:bodyPr/>
                    <a:lstStyle/>
                    <a:p>
                      <a:pPr algn="ctr" rtl="1">
                        <a:lnSpc>
                          <a:spcPct val="115000"/>
                        </a:lnSpc>
                        <a:spcAft>
                          <a:spcPts val="1000"/>
                        </a:spcAft>
                      </a:pPr>
                      <a:r>
                        <a:rPr lang="fa-IR" sz="600" b="1">
                          <a:effectLst/>
                        </a:rPr>
                        <a:t>نعيم صديقي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عضو کميته اجرايي</a:t>
                      </a:r>
                      <a:endParaRPr lang="en-US" sz="500" b="1">
                        <a:effectLst/>
                        <a:latin typeface="Calibri"/>
                        <a:ea typeface="Calibri"/>
                        <a:cs typeface="Arial"/>
                      </a:endParaRPr>
                    </a:p>
                  </a:txBody>
                  <a:tcPr marL="0" marR="0" marT="0" marB="0" anchor="ctr"/>
                </a:tc>
                <a:tc>
                  <a:txBody>
                    <a:bodyPr/>
                    <a:lstStyle/>
                    <a:p>
                      <a:pPr rtl="1">
                        <a:lnSpc>
                          <a:spcPct val="115000"/>
                        </a:lnSpc>
                      </a:pPr>
                      <a:endParaRPr lang="en-US" sz="500" b="1">
                        <a:effectLst/>
                        <a:latin typeface="Calibri"/>
                      </a:endParaRPr>
                    </a:p>
                  </a:txBody>
                  <a:tcPr marL="0" marR="0" marT="0" marB="0" anchor="ctr"/>
                </a:tc>
                <a:tc>
                  <a:txBody>
                    <a:bodyPr/>
                    <a:lstStyle/>
                    <a:p>
                      <a:pPr algn="ctr" rtl="1">
                        <a:lnSpc>
                          <a:spcPct val="115000"/>
                        </a:lnSpc>
                        <a:spcAft>
                          <a:spcPts val="1000"/>
                        </a:spcAft>
                      </a:pPr>
                      <a:r>
                        <a:rPr lang="fa-IR" sz="600" b="1">
                          <a:effectLst/>
                        </a:rPr>
                        <a:t>نويسنده، روزنامه‌نگار</a:t>
                      </a:r>
                      <a:endParaRPr lang="en-US" sz="500" b="1">
                        <a:effectLst/>
                        <a:latin typeface="Calibri"/>
                        <a:ea typeface="Calibri"/>
                        <a:cs typeface="Arial"/>
                      </a:endParaRPr>
                    </a:p>
                  </a:txBody>
                  <a:tcPr marL="0" marR="0" marT="0" marB="0" anchor="ctr"/>
                </a:tc>
              </a:tr>
              <a:tr h="391462">
                <a:tc>
                  <a:txBody>
                    <a:bodyPr/>
                    <a:lstStyle/>
                    <a:p>
                      <a:pPr algn="ctr" rtl="1">
                        <a:lnSpc>
                          <a:spcPct val="115000"/>
                        </a:lnSpc>
                        <a:spcAft>
                          <a:spcPts val="1000"/>
                        </a:spcAft>
                      </a:pPr>
                      <a:r>
                        <a:rPr lang="fa-IR" sz="600" b="1">
                          <a:effectLst/>
                        </a:rPr>
                        <a:t>فاضل الهي قرشي</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دبير کل جماعت بلوچستان</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a:effectLst/>
                        </a:rPr>
                        <a:t>کارشناسي تکنولوژي تغذيه، دانشگاه سند</a:t>
                      </a:r>
                      <a:endParaRPr lang="en-US" sz="500" b="1">
                        <a:effectLst/>
                        <a:latin typeface="Calibri"/>
                        <a:ea typeface="Calibri"/>
                        <a:cs typeface="Arial"/>
                      </a:endParaRPr>
                    </a:p>
                  </a:txBody>
                  <a:tcPr marL="0" marR="0" marT="0" marB="0" anchor="ctr"/>
                </a:tc>
                <a:tc>
                  <a:txBody>
                    <a:bodyPr/>
                    <a:lstStyle/>
                    <a:p>
                      <a:pPr algn="ctr" rtl="1">
                        <a:lnSpc>
                          <a:spcPct val="115000"/>
                        </a:lnSpc>
                        <a:spcAft>
                          <a:spcPts val="1000"/>
                        </a:spcAft>
                      </a:pPr>
                      <a:r>
                        <a:rPr lang="fa-IR" sz="600" b="1" dirty="0" err="1">
                          <a:effectLst/>
                        </a:rPr>
                        <a:t>تکنولوژي</a:t>
                      </a:r>
                      <a:r>
                        <a:rPr lang="fa-IR" sz="600" b="1" dirty="0">
                          <a:effectLst/>
                        </a:rPr>
                        <a:t> </a:t>
                      </a:r>
                      <a:r>
                        <a:rPr lang="fa-IR" sz="600" b="1" dirty="0" err="1">
                          <a:effectLst/>
                        </a:rPr>
                        <a:t>تغذيه</a:t>
                      </a:r>
                      <a:endParaRPr lang="en-US" sz="500" b="1" dirty="0">
                        <a:effectLst/>
                        <a:latin typeface="Calibri"/>
                        <a:ea typeface="Calibri"/>
                        <a:cs typeface="Arial"/>
                      </a:endParaRPr>
                    </a:p>
                  </a:txBody>
                  <a:tcPr marL="0" marR="0" marT="0" marB="0" anchor="ctr"/>
                </a:tc>
              </a:tr>
            </a:tbl>
          </a:graphicData>
        </a:graphic>
      </p:graphicFrame>
    </p:spTree>
    <p:extLst>
      <p:ext uri="{BB962C8B-B14F-4D97-AF65-F5344CB8AC3E}">
        <p14:creationId xmlns:p14="http://schemas.microsoft.com/office/powerpoint/2010/main" val="290036855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533400"/>
            <a:ext cx="8229600" cy="5943600"/>
          </a:xfrm>
        </p:spPr>
        <p:txBody>
          <a:bodyPr>
            <a:normAutofit fontScale="70000" lnSpcReduction="20000"/>
          </a:bodyPr>
          <a:lstStyle/>
          <a:p>
            <a:pPr algn="r" rtl="1"/>
            <a:r>
              <a:rPr lang="fa-IR" dirty="0"/>
              <a:t>مارک </a:t>
            </a:r>
            <a:r>
              <a:rPr lang="fa-IR" dirty="0" err="1"/>
              <a:t>سيجمن</a:t>
            </a:r>
            <a:r>
              <a:rPr lang="fa-IR" dirty="0"/>
              <a:t> پزشک </a:t>
            </a:r>
            <a:r>
              <a:rPr lang="fa-IR" dirty="0" err="1"/>
              <a:t>جنايي</a:t>
            </a:r>
            <a:r>
              <a:rPr lang="fa-IR" dirty="0"/>
              <a:t> در </a:t>
            </a:r>
            <a:r>
              <a:rPr lang="fa-IR" dirty="0" err="1"/>
              <a:t>يک</a:t>
            </a:r>
            <a:r>
              <a:rPr lang="fa-IR" dirty="0"/>
              <a:t> </a:t>
            </a:r>
            <a:r>
              <a:rPr lang="fa-IR" dirty="0" err="1"/>
              <a:t>سخنراني</a:t>
            </a:r>
            <a:r>
              <a:rPr lang="fa-IR" dirty="0"/>
              <a:t> با نام </a:t>
            </a:r>
            <a:r>
              <a:rPr lang="fa-IR" dirty="0" err="1"/>
              <a:t>بررسي</a:t>
            </a:r>
            <a:r>
              <a:rPr lang="fa-IR" dirty="0"/>
              <a:t> </a:t>
            </a:r>
            <a:r>
              <a:rPr lang="fa-IR" dirty="0" err="1"/>
              <a:t>شبکه‌هاي</a:t>
            </a:r>
            <a:r>
              <a:rPr lang="fa-IR" dirty="0"/>
              <a:t> </a:t>
            </a:r>
            <a:r>
              <a:rPr lang="fa-IR" dirty="0" err="1"/>
              <a:t>ترروريستي</a:t>
            </a:r>
            <a:r>
              <a:rPr lang="fa-IR" dirty="0"/>
              <a:t> </a:t>
            </a:r>
            <a:r>
              <a:rPr lang="fa-IR" dirty="0" err="1"/>
              <a:t>سلفي</a:t>
            </a:r>
            <a:r>
              <a:rPr lang="fa-IR" dirty="0"/>
              <a:t> در جهان، (مرکز تحول </a:t>
            </a:r>
            <a:r>
              <a:rPr lang="fa-IR" dirty="0" err="1"/>
              <a:t>نيروي</a:t>
            </a:r>
            <a:r>
              <a:rPr lang="fa-IR" dirty="0"/>
              <a:t> وزارت دفاع </a:t>
            </a:r>
            <a:r>
              <a:rPr lang="fa-IR" dirty="0" err="1"/>
              <a:t>امريکا</a:t>
            </a:r>
            <a:r>
              <a:rPr lang="fa-IR" dirty="0"/>
              <a:t>، 1387، </a:t>
            </a:r>
            <a:r>
              <a:rPr lang="fa-IR" dirty="0" err="1"/>
              <a:t>صص</a:t>
            </a:r>
            <a:r>
              <a:rPr lang="fa-IR" dirty="0"/>
              <a:t> 133-141) درباره </a:t>
            </a:r>
            <a:r>
              <a:rPr lang="fa-IR" dirty="0" err="1"/>
              <a:t>پژوهش‌هاي</a:t>
            </a:r>
            <a:r>
              <a:rPr lang="fa-IR" dirty="0"/>
              <a:t> خود درباره </a:t>
            </a:r>
            <a:r>
              <a:rPr lang="fa-IR" dirty="0" err="1"/>
              <a:t>خاستگاه‌هاي</a:t>
            </a:r>
            <a:r>
              <a:rPr lang="fa-IR" dirty="0"/>
              <a:t> </a:t>
            </a:r>
            <a:r>
              <a:rPr lang="fa-IR" dirty="0" err="1"/>
              <a:t>طبقاتي</a:t>
            </a:r>
            <a:r>
              <a:rPr lang="fa-IR" dirty="0"/>
              <a:t> و شغل و مطالعات حدود هشتصد </a:t>
            </a:r>
            <a:r>
              <a:rPr lang="fa-IR" dirty="0" err="1"/>
              <a:t>زنداني</a:t>
            </a:r>
            <a:r>
              <a:rPr lang="fa-IR" dirty="0"/>
              <a:t> </a:t>
            </a:r>
            <a:r>
              <a:rPr lang="fa-IR" dirty="0" err="1"/>
              <a:t>القاعده</a:t>
            </a:r>
            <a:r>
              <a:rPr lang="fa-IR" dirty="0"/>
              <a:t> سخن گفته است. در </a:t>
            </a:r>
            <a:r>
              <a:rPr lang="fa-IR" dirty="0" err="1"/>
              <a:t>اين</a:t>
            </a:r>
            <a:r>
              <a:rPr lang="fa-IR" dirty="0"/>
              <a:t> </a:t>
            </a:r>
            <a:r>
              <a:rPr lang="fa-IR" dirty="0" smtClean="0"/>
              <a:t>پژوهش </a:t>
            </a:r>
            <a:r>
              <a:rPr lang="fa-IR" dirty="0" err="1" smtClean="0"/>
              <a:t>نظرية</a:t>
            </a:r>
            <a:r>
              <a:rPr lang="fa-IR" dirty="0" smtClean="0"/>
              <a:t> </a:t>
            </a:r>
            <a:r>
              <a:rPr lang="fa-IR" dirty="0"/>
              <a:t>فقر و منشأ </a:t>
            </a:r>
            <a:r>
              <a:rPr lang="fa-IR" dirty="0" err="1"/>
              <a:t>طبقاتي</a:t>
            </a:r>
            <a:r>
              <a:rPr lang="fa-IR" dirty="0"/>
              <a:t> رد شده؛ </a:t>
            </a:r>
            <a:r>
              <a:rPr lang="fa-IR" dirty="0" err="1"/>
              <a:t>زيرا</a:t>
            </a:r>
            <a:r>
              <a:rPr lang="fa-IR" dirty="0"/>
              <a:t> اکثر اعضا از طبقه </a:t>
            </a:r>
            <a:r>
              <a:rPr lang="fa-IR" dirty="0" err="1"/>
              <a:t>متوسط‌اند</a:t>
            </a:r>
            <a:r>
              <a:rPr lang="fa-IR" dirty="0"/>
              <a:t>؛ </a:t>
            </a:r>
            <a:r>
              <a:rPr lang="fa-IR" dirty="0" err="1"/>
              <a:t>نظريه</a:t>
            </a:r>
            <a:r>
              <a:rPr lang="fa-IR" dirty="0"/>
              <a:t> </a:t>
            </a:r>
            <a:r>
              <a:rPr lang="fa-IR" dirty="0" err="1"/>
              <a:t>زمينه</a:t>
            </a:r>
            <a:r>
              <a:rPr lang="fa-IR" dirty="0"/>
              <a:t> </a:t>
            </a:r>
            <a:r>
              <a:rPr lang="fa-IR" dirty="0" err="1"/>
              <a:t>مذهبي</a:t>
            </a:r>
            <a:r>
              <a:rPr lang="fa-IR" dirty="0"/>
              <a:t> رد شده؛ </a:t>
            </a:r>
            <a:r>
              <a:rPr lang="fa-IR" dirty="0" err="1"/>
              <a:t>زيرا</a:t>
            </a:r>
            <a:r>
              <a:rPr lang="fa-IR" dirty="0"/>
              <a:t> غالب اعضا </a:t>
            </a:r>
            <a:r>
              <a:rPr lang="fa-IR" dirty="0" err="1"/>
              <a:t>پيشينه</a:t>
            </a:r>
            <a:r>
              <a:rPr lang="fa-IR" dirty="0"/>
              <a:t> </a:t>
            </a:r>
            <a:r>
              <a:rPr lang="fa-IR" dirty="0" err="1"/>
              <a:t>سکولار</a:t>
            </a:r>
            <a:r>
              <a:rPr lang="fa-IR" dirty="0"/>
              <a:t> </a:t>
            </a:r>
            <a:r>
              <a:rPr lang="fa-IR" dirty="0" err="1"/>
              <a:t>داشته‌اند</a:t>
            </a:r>
            <a:r>
              <a:rPr lang="fa-IR" dirty="0"/>
              <a:t>؛ </a:t>
            </a:r>
            <a:endParaRPr lang="fa-IR" dirty="0" smtClean="0"/>
          </a:p>
          <a:p>
            <a:pPr algn="r" rtl="1"/>
            <a:r>
              <a:rPr lang="fa-IR" dirty="0" err="1" smtClean="0"/>
              <a:t>نظريه</a:t>
            </a:r>
            <a:r>
              <a:rPr lang="fa-IR" dirty="0" smtClean="0"/>
              <a:t> </a:t>
            </a:r>
            <a:r>
              <a:rPr lang="fa-IR" dirty="0" err="1"/>
              <a:t>تحصيل</a:t>
            </a:r>
            <a:r>
              <a:rPr lang="fa-IR" dirty="0"/>
              <a:t> در «مدرسه‌»</a:t>
            </a:r>
            <a:r>
              <a:rPr lang="fa-IR" dirty="0" err="1"/>
              <a:t>هاي</a:t>
            </a:r>
            <a:r>
              <a:rPr lang="fa-IR" dirty="0"/>
              <a:t> </a:t>
            </a:r>
            <a:r>
              <a:rPr lang="fa-IR" dirty="0" err="1"/>
              <a:t>القاعده</a:t>
            </a:r>
            <a:r>
              <a:rPr lang="fa-IR" dirty="0"/>
              <a:t> رد </a:t>
            </a:r>
            <a:r>
              <a:rPr lang="fa-IR" dirty="0" err="1"/>
              <a:t>مي‌شود</a:t>
            </a:r>
            <a:r>
              <a:rPr lang="fa-IR" dirty="0"/>
              <a:t>، چه </a:t>
            </a:r>
            <a:r>
              <a:rPr lang="fa-IR" dirty="0" err="1"/>
              <a:t>اين‌که</a:t>
            </a:r>
            <a:r>
              <a:rPr lang="fa-IR" dirty="0"/>
              <a:t> تنها </a:t>
            </a:r>
            <a:r>
              <a:rPr lang="fa-IR" dirty="0" err="1"/>
              <a:t>سيزده</a:t>
            </a:r>
            <a:r>
              <a:rPr lang="fa-IR" dirty="0"/>
              <a:t> درصد </a:t>
            </a:r>
            <a:r>
              <a:rPr lang="fa-IR" dirty="0" err="1"/>
              <a:t>اين</a:t>
            </a:r>
            <a:r>
              <a:rPr lang="fa-IR" dirty="0"/>
              <a:t> افراد در مدارس درس </a:t>
            </a:r>
            <a:r>
              <a:rPr lang="fa-IR" dirty="0" err="1"/>
              <a:t>خوانده‌اند</a:t>
            </a:r>
            <a:r>
              <a:rPr lang="fa-IR" dirty="0" smtClean="0"/>
              <a:t>.</a:t>
            </a:r>
          </a:p>
          <a:p>
            <a:pPr algn="r" rtl="1"/>
            <a:r>
              <a:rPr lang="fa-IR" dirty="0" smtClean="0"/>
              <a:t> </a:t>
            </a:r>
            <a:r>
              <a:rPr lang="fa-IR" dirty="0" err="1"/>
              <a:t>نظريه</a:t>
            </a:r>
            <a:r>
              <a:rPr lang="fa-IR" dirty="0"/>
              <a:t> کم سن و سال و خام بودن هم با توجه به متوسط سن 26 ساله اعضا </a:t>
            </a:r>
            <a:r>
              <a:rPr lang="fa-IR" dirty="0" err="1"/>
              <a:t>صحيح</a:t>
            </a:r>
            <a:r>
              <a:rPr lang="fa-IR" dirty="0"/>
              <a:t> </a:t>
            </a:r>
            <a:r>
              <a:rPr lang="fa-IR" dirty="0" err="1"/>
              <a:t>نيست</a:t>
            </a:r>
            <a:r>
              <a:rPr lang="fa-IR" dirty="0" smtClean="0"/>
              <a:t>؛</a:t>
            </a:r>
          </a:p>
          <a:p>
            <a:pPr algn="r" rtl="1"/>
            <a:r>
              <a:rPr lang="fa-IR" dirty="0" smtClean="0"/>
              <a:t> </a:t>
            </a:r>
            <a:r>
              <a:rPr lang="fa-IR" dirty="0" err="1"/>
              <a:t>نظريه</a:t>
            </a:r>
            <a:r>
              <a:rPr lang="fa-IR" dirty="0"/>
              <a:t> </a:t>
            </a:r>
            <a:r>
              <a:rPr lang="fa-IR" dirty="0" err="1"/>
              <a:t>بي‌سوادي</a:t>
            </a:r>
            <a:r>
              <a:rPr lang="fa-IR" dirty="0"/>
              <a:t> </a:t>
            </a:r>
            <a:r>
              <a:rPr lang="fa-IR" dirty="0" err="1"/>
              <a:t>نيز</a:t>
            </a:r>
            <a:r>
              <a:rPr lang="fa-IR" dirty="0"/>
              <a:t> به </a:t>
            </a:r>
            <a:r>
              <a:rPr lang="fa-IR" dirty="0" err="1"/>
              <a:t>هيچ‌وجه</a:t>
            </a:r>
            <a:r>
              <a:rPr lang="fa-IR" dirty="0"/>
              <a:t> درست </a:t>
            </a:r>
            <a:r>
              <a:rPr lang="fa-IR" dirty="0" err="1"/>
              <a:t>نيست</a:t>
            </a:r>
            <a:r>
              <a:rPr lang="fa-IR" dirty="0"/>
              <a:t>؛ چه </a:t>
            </a:r>
            <a:r>
              <a:rPr lang="fa-IR" dirty="0" err="1"/>
              <a:t>اينکه</a:t>
            </a:r>
            <a:r>
              <a:rPr lang="fa-IR" dirty="0"/>
              <a:t> 62 درصد </a:t>
            </a:r>
            <a:r>
              <a:rPr lang="fa-IR" dirty="0" err="1"/>
              <a:t>اين</a:t>
            </a:r>
            <a:r>
              <a:rPr lang="fa-IR" dirty="0"/>
              <a:t> افراد </a:t>
            </a:r>
            <a:r>
              <a:rPr lang="fa-IR" dirty="0" err="1"/>
              <a:t>تحصيلات</a:t>
            </a:r>
            <a:r>
              <a:rPr lang="fa-IR" dirty="0"/>
              <a:t> </a:t>
            </a:r>
            <a:r>
              <a:rPr lang="fa-IR" dirty="0" err="1"/>
              <a:t>دانشگاهي</a:t>
            </a:r>
            <a:r>
              <a:rPr lang="fa-IR" dirty="0"/>
              <a:t> دارند، </a:t>
            </a:r>
          </a:p>
          <a:p>
            <a:pPr algn="r" rtl="1"/>
            <a:r>
              <a:rPr lang="fa-IR" dirty="0" smtClean="0"/>
              <a:t> </a:t>
            </a:r>
            <a:r>
              <a:rPr lang="fa-IR" dirty="0" err="1"/>
              <a:t>نظريه</a:t>
            </a:r>
            <a:r>
              <a:rPr lang="fa-IR" dirty="0"/>
              <a:t> فقدان </a:t>
            </a:r>
            <a:r>
              <a:rPr lang="fa-IR" dirty="0" err="1"/>
              <a:t>فرصت‌هاي</a:t>
            </a:r>
            <a:r>
              <a:rPr lang="fa-IR" dirty="0"/>
              <a:t> </a:t>
            </a:r>
            <a:r>
              <a:rPr lang="fa-IR" dirty="0" err="1"/>
              <a:t>شغلي</a:t>
            </a:r>
            <a:r>
              <a:rPr lang="fa-IR" dirty="0"/>
              <a:t>، </a:t>
            </a:r>
            <a:r>
              <a:rPr lang="fa-IR" dirty="0" err="1"/>
              <a:t>نظريه</a:t>
            </a:r>
            <a:r>
              <a:rPr lang="fa-IR" dirty="0"/>
              <a:t> </a:t>
            </a:r>
            <a:r>
              <a:rPr lang="fa-IR" dirty="0" err="1"/>
              <a:t>محروميت</a:t>
            </a:r>
            <a:r>
              <a:rPr lang="fa-IR" dirty="0"/>
              <a:t> </a:t>
            </a:r>
            <a:r>
              <a:rPr lang="fa-IR" dirty="0" err="1"/>
              <a:t>سني</a:t>
            </a:r>
            <a:r>
              <a:rPr lang="fa-IR" dirty="0"/>
              <a:t> (سه چهارم </a:t>
            </a:r>
            <a:r>
              <a:rPr lang="fa-IR" dirty="0" err="1"/>
              <a:t>اين</a:t>
            </a:r>
            <a:r>
              <a:rPr lang="fa-IR" dirty="0"/>
              <a:t> افراد ازدواج </a:t>
            </a:r>
            <a:r>
              <a:rPr lang="fa-IR" dirty="0" err="1"/>
              <a:t>کرده‌اند</a:t>
            </a:r>
            <a:r>
              <a:rPr lang="fa-IR" dirty="0" smtClean="0"/>
              <a:t>)،</a:t>
            </a:r>
          </a:p>
          <a:p>
            <a:pPr algn="r" rtl="1"/>
            <a:r>
              <a:rPr lang="fa-IR" dirty="0" smtClean="0"/>
              <a:t> </a:t>
            </a:r>
            <a:r>
              <a:rPr lang="fa-IR" dirty="0" err="1"/>
              <a:t>نظريه</a:t>
            </a:r>
            <a:r>
              <a:rPr lang="fa-IR" dirty="0"/>
              <a:t> فراغت از </a:t>
            </a:r>
            <a:r>
              <a:rPr lang="fa-IR" dirty="0" err="1"/>
              <a:t>مسئوليت‌هاي</a:t>
            </a:r>
            <a:r>
              <a:rPr lang="fa-IR" dirty="0"/>
              <a:t> </a:t>
            </a:r>
            <a:r>
              <a:rPr lang="fa-IR" dirty="0" err="1"/>
              <a:t>خانوادگي</a:t>
            </a:r>
            <a:r>
              <a:rPr lang="fa-IR" dirty="0"/>
              <a:t> (دو سوم </a:t>
            </a:r>
            <a:r>
              <a:rPr lang="fa-IR" dirty="0" err="1"/>
              <a:t>متأهلين</a:t>
            </a:r>
            <a:r>
              <a:rPr lang="fa-IR" dirty="0"/>
              <a:t> </a:t>
            </a:r>
            <a:r>
              <a:rPr lang="fa-IR" dirty="0" err="1"/>
              <a:t>داراي</a:t>
            </a:r>
            <a:r>
              <a:rPr lang="fa-IR" dirty="0"/>
              <a:t> فرزند هستند) </a:t>
            </a:r>
            <a:endParaRPr lang="fa-IR" dirty="0" smtClean="0"/>
          </a:p>
          <a:p>
            <a:pPr algn="r" rtl="1"/>
            <a:r>
              <a:rPr lang="fa-IR" dirty="0" smtClean="0"/>
              <a:t>و </a:t>
            </a:r>
            <a:r>
              <a:rPr lang="fa-IR" dirty="0" err="1"/>
              <a:t>نظريه</a:t>
            </a:r>
            <a:r>
              <a:rPr lang="fa-IR" dirty="0"/>
              <a:t> سابقه </a:t>
            </a:r>
            <a:r>
              <a:rPr lang="fa-IR" dirty="0" err="1"/>
              <a:t>جنايي</a:t>
            </a:r>
            <a:r>
              <a:rPr lang="fa-IR" dirty="0"/>
              <a:t> داشتن </a:t>
            </a:r>
            <a:r>
              <a:rPr lang="fa-IR" dirty="0" err="1"/>
              <a:t>نيز</a:t>
            </a:r>
            <a:r>
              <a:rPr lang="fa-IR" dirty="0"/>
              <a:t> رد </a:t>
            </a:r>
            <a:r>
              <a:rPr lang="fa-IR" dirty="0" err="1"/>
              <a:t>مي‌شوند</a:t>
            </a:r>
            <a:r>
              <a:rPr lang="fa-IR" dirty="0"/>
              <a:t>. </a:t>
            </a:r>
            <a:endParaRPr lang="fa-IR" dirty="0" smtClean="0"/>
          </a:p>
          <a:p>
            <a:pPr algn="r" rtl="1"/>
            <a:r>
              <a:rPr lang="fa-IR" dirty="0" err="1" smtClean="0"/>
              <a:t>هم‌چنين</a:t>
            </a:r>
            <a:r>
              <a:rPr lang="fa-IR" dirty="0" smtClean="0"/>
              <a:t> </a:t>
            </a:r>
            <a:r>
              <a:rPr lang="fa-IR" dirty="0" err="1"/>
              <a:t>اين</a:t>
            </a:r>
            <a:r>
              <a:rPr lang="fa-IR" dirty="0"/>
              <a:t> پژوهش به </a:t>
            </a:r>
            <a:r>
              <a:rPr lang="fa-IR" dirty="0" err="1"/>
              <a:t>اين</a:t>
            </a:r>
            <a:r>
              <a:rPr lang="fa-IR" dirty="0"/>
              <a:t> </a:t>
            </a:r>
            <a:r>
              <a:rPr lang="fa-IR" dirty="0" err="1"/>
              <a:t>يافتة</a:t>
            </a:r>
            <a:r>
              <a:rPr lang="fa-IR" dirty="0"/>
              <a:t> جالب توجه </a:t>
            </a:r>
            <a:r>
              <a:rPr lang="fa-IR" dirty="0" err="1"/>
              <a:t>نيز</a:t>
            </a:r>
            <a:r>
              <a:rPr lang="fa-IR" dirty="0"/>
              <a:t> </a:t>
            </a:r>
            <a:r>
              <a:rPr lang="fa-IR" dirty="0" err="1"/>
              <a:t>رسيده</a:t>
            </a:r>
            <a:r>
              <a:rPr lang="fa-IR" dirty="0"/>
              <a:t> است که «</a:t>
            </a:r>
            <a:r>
              <a:rPr lang="fa-IR" dirty="0" err="1"/>
              <a:t>اين</a:t>
            </a:r>
            <a:r>
              <a:rPr lang="fa-IR" dirty="0"/>
              <a:t> افراد </a:t>
            </a:r>
            <a:r>
              <a:rPr lang="fa-IR" dirty="0" err="1"/>
              <a:t>نه‌تنها</a:t>
            </a:r>
            <a:r>
              <a:rPr lang="fa-IR" dirty="0"/>
              <a:t> </a:t>
            </a:r>
            <a:r>
              <a:rPr lang="fa-IR" dirty="0" err="1"/>
              <a:t>بهترين</a:t>
            </a:r>
            <a:r>
              <a:rPr lang="fa-IR" dirty="0"/>
              <a:t> و </a:t>
            </a:r>
            <a:r>
              <a:rPr lang="fa-IR" dirty="0" err="1"/>
              <a:t>باهوش‌ترين</a:t>
            </a:r>
            <a:r>
              <a:rPr lang="fa-IR" dirty="0"/>
              <a:t> افراد </a:t>
            </a:r>
            <a:r>
              <a:rPr lang="fa-IR" dirty="0" err="1"/>
              <a:t>جامعة</a:t>
            </a:r>
            <a:r>
              <a:rPr lang="fa-IR" dirty="0"/>
              <a:t> خود، بلکه از نظر </a:t>
            </a:r>
            <a:r>
              <a:rPr lang="fa-IR" dirty="0" err="1"/>
              <a:t>رواني</a:t>
            </a:r>
            <a:r>
              <a:rPr lang="fa-IR" dirty="0"/>
              <a:t> </a:t>
            </a:r>
            <a:r>
              <a:rPr lang="fa-IR" dirty="0" err="1"/>
              <a:t>نيز</a:t>
            </a:r>
            <a:r>
              <a:rPr lang="fa-IR" dirty="0"/>
              <a:t> </a:t>
            </a:r>
            <a:r>
              <a:rPr lang="fa-IR" dirty="0" err="1"/>
              <a:t>سالم‌ترين</a:t>
            </a:r>
            <a:r>
              <a:rPr lang="fa-IR" dirty="0"/>
              <a:t> افراد </a:t>
            </a:r>
            <a:r>
              <a:rPr lang="fa-IR" dirty="0" err="1"/>
              <a:t>بوده‌اند</a:t>
            </a:r>
            <a:r>
              <a:rPr lang="fa-IR" dirty="0"/>
              <a:t>»؛ </a:t>
            </a:r>
            <a:r>
              <a:rPr lang="fa-IR" dirty="0" err="1"/>
              <a:t>زيرا</a:t>
            </a:r>
            <a:r>
              <a:rPr lang="fa-IR" dirty="0"/>
              <a:t> نرخ </a:t>
            </a:r>
            <a:r>
              <a:rPr lang="fa-IR" dirty="0" err="1"/>
              <a:t>ناراحتي‌هاي</a:t>
            </a:r>
            <a:r>
              <a:rPr lang="fa-IR" dirty="0"/>
              <a:t> </a:t>
            </a:r>
            <a:r>
              <a:rPr lang="fa-IR" dirty="0" err="1"/>
              <a:t>رواني</a:t>
            </a:r>
            <a:r>
              <a:rPr lang="fa-IR" dirty="0"/>
              <a:t> در </a:t>
            </a:r>
            <a:r>
              <a:rPr lang="fa-IR" dirty="0" err="1"/>
              <a:t>ميان</a:t>
            </a:r>
            <a:r>
              <a:rPr lang="fa-IR" dirty="0"/>
              <a:t> آنان </a:t>
            </a:r>
            <a:r>
              <a:rPr lang="fa-IR" dirty="0" err="1"/>
              <a:t>يک</a:t>
            </a:r>
            <a:r>
              <a:rPr lang="fa-IR" dirty="0"/>
              <a:t> درصد است که </a:t>
            </a:r>
            <a:r>
              <a:rPr lang="fa-IR" dirty="0" err="1"/>
              <a:t>بسيار</a:t>
            </a:r>
            <a:r>
              <a:rPr lang="fa-IR" dirty="0"/>
              <a:t> کمتر از سه درصد متوسط در جوامع روز است. </a:t>
            </a:r>
            <a:endParaRPr lang="fa-IR" dirty="0" smtClean="0"/>
          </a:p>
          <a:p>
            <a:pPr algn="r" rtl="1"/>
            <a:r>
              <a:rPr lang="fa-IR" dirty="0" err="1" smtClean="0"/>
              <a:t>يک</a:t>
            </a:r>
            <a:r>
              <a:rPr lang="fa-IR" dirty="0" smtClean="0"/>
              <a:t> </a:t>
            </a:r>
            <a:r>
              <a:rPr lang="fa-IR" dirty="0"/>
              <a:t>از </a:t>
            </a:r>
            <a:r>
              <a:rPr lang="fa-IR" dirty="0" err="1"/>
              <a:t>ويژگي‌هاي</a:t>
            </a:r>
            <a:r>
              <a:rPr lang="fa-IR" dirty="0"/>
              <a:t> مورد </a:t>
            </a:r>
            <a:r>
              <a:rPr lang="fa-IR" dirty="0" err="1"/>
              <a:t>بررسي</a:t>
            </a:r>
            <a:r>
              <a:rPr lang="fa-IR" dirty="0"/>
              <a:t> </a:t>
            </a:r>
            <a:r>
              <a:rPr lang="fa-IR" dirty="0" err="1"/>
              <a:t>ديگر</a:t>
            </a:r>
            <a:r>
              <a:rPr lang="fa-IR" dirty="0"/>
              <a:t> </a:t>
            </a:r>
            <a:r>
              <a:rPr lang="fa-IR" dirty="0" err="1"/>
              <a:t>تحصيلات</a:t>
            </a:r>
            <a:r>
              <a:rPr lang="fa-IR" dirty="0"/>
              <a:t> </a:t>
            </a:r>
            <a:r>
              <a:rPr lang="fa-IR" dirty="0" err="1"/>
              <a:t>مذهبي</a:t>
            </a:r>
            <a:r>
              <a:rPr lang="fa-IR" dirty="0"/>
              <a:t> است. جالب </a:t>
            </a:r>
            <a:r>
              <a:rPr lang="fa-IR" dirty="0" err="1"/>
              <a:t>اينجاست</a:t>
            </a:r>
            <a:r>
              <a:rPr lang="fa-IR" dirty="0"/>
              <a:t> که آنان هرگز </a:t>
            </a:r>
            <a:r>
              <a:rPr lang="fa-IR" dirty="0" err="1"/>
              <a:t>تحصيلات</a:t>
            </a:r>
            <a:r>
              <a:rPr lang="fa-IR" dirty="0"/>
              <a:t> </a:t>
            </a:r>
            <a:r>
              <a:rPr lang="fa-IR" dirty="0" err="1"/>
              <a:t>مذهبي</a:t>
            </a:r>
            <a:r>
              <a:rPr lang="fa-IR" dirty="0"/>
              <a:t> </a:t>
            </a:r>
            <a:r>
              <a:rPr lang="fa-IR" dirty="0" err="1"/>
              <a:t>نداشته‌اند</a:t>
            </a:r>
            <a:r>
              <a:rPr lang="fa-IR" dirty="0" smtClean="0"/>
              <a:t>.</a:t>
            </a:r>
          </a:p>
          <a:p>
            <a:pPr algn="r" rtl="1"/>
            <a:r>
              <a:rPr lang="fa-IR" dirty="0" smtClean="0"/>
              <a:t> </a:t>
            </a:r>
            <a:r>
              <a:rPr lang="fa-IR" dirty="0"/>
              <a:t>از </a:t>
            </a:r>
            <a:r>
              <a:rPr lang="fa-IR" dirty="0" err="1"/>
              <a:t>ميان</a:t>
            </a:r>
            <a:r>
              <a:rPr lang="fa-IR" dirty="0"/>
              <a:t> </a:t>
            </a:r>
            <a:r>
              <a:rPr lang="fa-IR" dirty="0" err="1"/>
              <a:t>اين</a:t>
            </a:r>
            <a:r>
              <a:rPr lang="fa-IR" dirty="0"/>
              <a:t> افراد </a:t>
            </a:r>
            <a:r>
              <a:rPr lang="fa-IR" dirty="0" err="1"/>
              <a:t>کسانيکه</a:t>
            </a:r>
            <a:r>
              <a:rPr lang="fa-IR" dirty="0"/>
              <a:t> به دانشگاه </a:t>
            </a:r>
            <a:r>
              <a:rPr lang="fa-IR" dirty="0" err="1"/>
              <a:t>رفته‌اند</a:t>
            </a:r>
            <a:r>
              <a:rPr lang="fa-IR" dirty="0"/>
              <a:t>، عمدتاً در </a:t>
            </a:r>
            <a:r>
              <a:rPr lang="fa-IR" dirty="0" err="1"/>
              <a:t>رشته‌هاي</a:t>
            </a:r>
            <a:r>
              <a:rPr lang="fa-IR" dirty="0"/>
              <a:t> </a:t>
            </a:r>
            <a:r>
              <a:rPr lang="fa-IR" dirty="0" err="1"/>
              <a:t>مهندسي</a:t>
            </a:r>
            <a:r>
              <a:rPr lang="fa-IR" dirty="0"/>
              <a:t> و </a:t>
            </a:r>
            <a:r>
              <a:rPr lang="fa-IR" dirty="0" err="1"/>
              <a:t>پزشکي</a:t>
            </a:r>
            <a:r>
              <a:rPr lang="fa-IR" dirty="0"/>
              <a:t> </a:t>
            </a:r>
            <a:r>
              <a:rPr lang="fa-IR" dirty="0" err="1"/>
              <a:t>تحصيل</a:t>
            </a:r>
            <a:r>
              <a:rPr lang="fa-IR" dirty="0"/>
              <a:t> </a:t>
            </a:r>
            <a:r>
              <a:rPr lang="fa-IR" dirty="0" err="1" smtClean="0"/>
              <a:t>کرده‌اند</a:t>
            </a:r>
            <a:r>
              <a:rPr lang="fa-IR" dirty="0"/>
              <a:t>.</a:t>
            </a:r>
            <a:endParaRPr lang="en-US" dirty="0"/>
          </a:p>
          <a:p>
            <a:pPr algn="r" rtl="1"/>
            <a:endParaRPr lang="fa-IR" dirty="0"/>
          </a:p>
        </p:txBody>
      </p:sp>
    </p:spTree>
    <p:extLst>
      <p:ext uri="{BB962C8B-B14F-4D97-AF65-F5344CB8AC3E}">
        <p14:creationId xmlns:p14="http://schemas.microsoft.com/office/powerpoint/2010/main" val="206487091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09600" y="838200"/>
            <a:ext cx="8001000" cy="4994429"/>
          </a:xfrm>
        </p:spPr>
        <p:txBody>
          <a:bodyPr/>
          <a:lstStyle/>
          <a:p>
            <a:pPr algn="r" rtl="1"/>
            <a:r>
              <a:rPr lang="fa-IR" dirty="0"/>
              <a:t>«اکنون </a:t>
            </a:r>
            <a:r>
              <a:rPr lang="fa-IR" dirty="0" err="1"/>
              <a:t>اين</a:t>
            </a:r>
            <a:r>
              <a:rPr lang="fa-IR" dirty="0"/>
              <a:t> پرسش مطرح </a:t>
            </a:r>
            <a:r>
              <a:rPr lang="fa-IR" dirty="0" err="1"/>
              <a:t>مي‌شود</a:t>
            </a:r>
            <a:r>
              <a:rPr lang="fa-IR" dirty="0"/>
              <a:t> که چرا </a:t>
            </a:r>
            <a:r>
              <a:rPr lang="fa-IR" dirty="0" err="1"/>
              <a:t>مهند‌س‌ها</a:t>
            </a:r>
            <a:r>
              <a:rPr lang="fa-IR" dirty="0"/>
              <a:t> </a:t>
            </a:r>
            <a:r>
              <a:rPr lang="fa-IR" dirty="0" err="1"/>
              <a:t>تروريست</a:t>
            </a:r>
            <a:r>
              <a:rPr lang="fa-IR" dirty="0"/>
              <a:t> </a:t>
            </a:r>
            <a:r>
              <a:rPr lang="fa-IR" dirty="0" err="1" smtClean="0"/>
              <a:t>مي‌شوند</a:t>
            </a:r>
            <a:r>
              <a:rPr lang="fa-IR" dirty="0" smtClean="0"/>
              <a:t>؟؟؟</a:t>
            </a:r>
          </a:p>
          <a:p>
            <a:pPr algn="r" rtl="1"/>
            <a:r>
              <a:rPr lang="fa-IR" dirty="0" err="1" smtClean="0"/>
              <a:t>مهندس‌ها</a:t>
            </a:r>
            <a:r>
              <a:rPr lang="fa-IR" dirty="0" smtClean="0"/>
              <a:t> </a:t>
            </a:r>
            <a:r>
              <a:rPr lang="fa-IR" dirty="0"/>
              <a:t>دانش </a:t>
            </a:r>
            <a:r>
              <a:rPr lang="fa-IR" dirty="0" err="1"/>
              <a:t>مذهبي</a:t>
            </a:r>
            <a:r>
              <a:rPr lang="fa-IR" dirty="0"/>
              <a:t> ندارند و </a:t>
            </a:r>
            <a:r>
              <a:rPr lang="fa-IR" dirty="0" err="1"/>
              <a:t>وقتي</a:t>
            </a:r>
            <a:r>
              <a:rPr lang="fa-IR" dirty="0"/>
              <a:t> در 25 </a:t>
            </a:r>
            <a:r>
              <a:rPr lang="fa-IR" dirty="0" err="1"/>
              <a:t>سالگي</a:t>
            </a:r>
            <a:r>
              <a:rPr lang="fa-IR" dirty="0"/>
              <a:t> به مذهب رو </a:t>
            </a:r>
            <a:r>
              <a:rPr lang="fa-IR" dirty="0" err="1"/>
              <a:t>مي‌آورند</a:t>
            </a:r>
            <a:r>
              <a:rPr lang="fa-IR" dirty="0"/>
              <a:t>، به خاطر نداشتن </a:t>
            </a:r>
            <a:r>
              <a:rPr lang="fa-IR" dirty="0" err="1"/>
              <a:t>تحصيلات</a:t>
            </a:r>
            <a:r>
              <a:rPr lang="fa-IR" dirty="0"/>
              <a:t> </a:t>
            </a:r>
            <a:r>
              <a:rPr lang="fa-IR" dirty="0" err="1"/>
              <a:t>مذهبي</a:t>
            </a:r>
            <a:r>
              <a:rPr lang="fa-IR" dirty="0"/>
              <a:t>، به دام </a:t>
            </a:r>
            <a:r>
              <a:rPr lang="fa-IR" dirty="0" err="1"/>
              <a:t>قرائت‌هاي</a:t>
            </a:r>
            <a:r>
              <a:rPr lang="fa-IR" dirty="0"/>
              <a:t> </a:t>
            </a:r>
            <a:r>
              <a:rPr lang="fa-IR" dirty="0" err="1"/>
              <a:t>غيرمعمول</a:t>
            </a:r>
            <a:r>
              <a:rPr lang="fa-IR" dirty="0"/>
              <a:t> قرآن </a:t>
            </a:r>
            <a:r>
              <a:rPr lang="fa-IR" dirty="0" err="1"/>
              <a:t>مي‌افتند</a:t>
            </a:r>
            <a:r>
              <a:rPr lang="fa-IR" dirty="0"/>
              <a:t>. در واقع، </a:t>
            </a:r>
            <a:r>
              <a:rPr lang="fa-IR" dirty="0" err="1"/>
              <a:t>مهندس‌ها</a:t>
            </a:r>
            <a:r>
              <a:rPr lang="fa-IR" dirty="0"/>
              <a:t> معمولاً </a:t>
            </a:r>
            <a:r>
              <a:rPr lang="fa-IR" dirty="0" err="1"/>
              <a:t>اين‌گونه</a:t>
            </a:r>
            <a:r>
              <a:rPr lang="fa-IR" dirty="0"/>
              <a:t> هستند و </a:t>
            </a:r>
            <a:r>
              <a:rPr lang="fa-IR" dirty="0" err="1"/>
              <a:t>براي</a:t>
            </a:r>
            <a:r>
              <a:rPr lang="fa-IR" dirty="0"/>
              <a:t> </a:t>
            </a:r>
            <a:r>
              <a:rPr lang="fa-IR" dirty="0" err="1"/>
              <a:t>فهميدن</a:t>
            </a:r>
            <a:r>
              <a:rPr lang="fa-IR" dirty="0"/>
              <a:t> هر </a:t>
            </a:r>
            <a:r>
              <a:rPr lang="fa-IR" dirty="0" err="1"/>
              <a:t>چيزي</a:t>
            </a:r>
            <a:r>
              <a:rPr lang="fa-IR" dirty="0"/>
              <a:t>، بلافاصله </a:t>
            </a:r>
            <a:r>
              <a:rPr lang="fa-IR" dirty="0" err="1"/>
              <a:t>به‌دنبال</a:t>
            </a:r>
            <a:r>
              <a:rPr lang="fa-IR" dirty="0"/>
              <a:t> </a:t>
            </a:r>
            <a:r>
              <a:rPr lang="fa-IR" dirty="0" err="1"/>
              <a:t>ترسيم</a:t>
            </a:r>
            <a:r>
              <a:rPr lang="fa-IR" dirty="0"/>
              <a:t> نقشه و </a:t>
            </a:r>
            <a:r>
              <a:rPr lang="fa-IR" dirty="0" err="1"/>
              <a:t>يافتن</a:t>
            </a:r>
            <a:r>
              <a:rPr lang="fa-IR" dirty="0"/>
              <a:t> اصول </a:t>
            </a:r>
            <a:r>
              <a:rPr lang="fa-IR" dirty="0" err="1"/>
              <a:t>مي‌روند</a:t>
            </a:r>
            <a:r>
              <a:rPr lang="fa-IR" dirty="0"/>
              <a:t>. </a:t>
            </a:r>
            <a:r>
              <a:rPr lang="fa-IR" dirty="0" err="1"/>
              <a:t>اين</a:t>
            </a:r>
            <a:r>
              <a:rPr lang="fa-IR" dirty="0"/>
              <a:t> </a:t>
            </a:r>
            <a:r>
              <a:rPr lang="fa-IR" dirty="0" err="1"/>
              <a:t>دقيقاً</a:t>
            </a:r>
            <a:r>
              <a:rPr lang="fa-IR" dirty="0"/>
              <a:t> همان </a:t>
            </a:r>
            <a:r>
              <a:rPr lang="fa-IR" dirty="0" err="1"/>
              <a:t>کاري</a:t>
            </a:r>
            <a:r>
              <a:rPr lang="fa-IR" dirty="0"/>
              <a:t> است که اسلام </a:t>
            </a:r>
            <a:r>
              <a:rPr lang="fa-IR" dirty="0" err="1"/>
              <a:t>سلفي</a:t>
            </a:r>
            <a:r>
              <a:rPr lang="fa-IR" dirty="0"/>
              <a:t> </a:t>
            </a:r>
            <a:r>
              <a:rPr lang="fa-IR" dirty="0" err="1"/>
              <a:t>به‌دنبال</a:t>
            </a:r>
            <a:r>
              <a:rPr lang="fa-IR" dirty="0"/>
              <a:t> آن است؛ </a:t>
            </a:r>
            <a:r>
              <a:rPr lang="fa-IR" dirty="0" err="1"/>
              <a:t>يعني</a:t>
            </a:r>
            <a:r>
              <a:rPr lang="fa-IR" dirty="0"/>
              <a:t> فراموش کردن 14 قرن </a:t>
            </a:r>
            <a:r>
              <a:rPr lang="fa-IR" dirty="0" err="1"/>
              <a:t>تفسير</a:t>
            </a:r>
            <a:r>
              <a:rPr lang="fa-IR" dirty="0"/>
              <a:t> و </a:t>
            </a:r>
            <a:r>
              <a:rPr lang="fa-IR" dirty="0" err="1"/>
              <a:t>تأويل</a:t>
            </a:r>
            <a:r>
              <a:rPr lang="fa-IR" dirty="0"/>
              <a:t> و بازگشت به اصول قرآن و </a:t>
            </a:r>
            <a:r>
              <a:rPr lang="fa-IR" dirty="0" err="1"/>
              <a:t>حديث</a:t>
            </a:r>
            <a:r>
              <a:rPr lang="fa-IR" dirty="0"/>
              <a:t> و تنها بها دادن به </a:t>
            </a:r>
            <a:r>
              <a:rPr lang="fa-IR" dirty="0" err="1"/>
              <a:t>همين</a:t>
            </a:r>
            <a:r>
              <a:rPr lang="fa-IR" dirty="0"/>
              <a:t> </a:t>
            </a:r>
            <a:r>
              <a:rPr lang="fa-IR" dirty="0" smtClean="0"/>
              <a:t>مسئله آنهم در سطحی کلی و برداشتی قشری از آموزه های مذهبی». </a:t>
            </a:r>
            <a:r>
              <a:rPr lang="fa-IR" dirty="0"/>
              <a:t>(مرکز تحول </a:t>
            </a:r>
            <a:r>
              <a:rPr lang="fa-IR" dirty="0" err="1"/>
              <a:t>نيروي</a:t>
            </a:r>
            <a:r>
              <a:rPr lang="fa-IR" dirty="0"/>
              <a:t> </a:t>
            </a:r>
            <a:r>
              <a:rPr lang="fa-IR" dirty="0" err="1"/>
              <a:t>وازرت</a:t>
            </a:r>
            <a:r>
              <a:rPr lang="fa-IR" dirty="0"/>
              <a:t> دفاع </a:t>
            </a:r>
            <a:r>
              <a:rPr lang="fa-IR" dirty="0" err="1"/>
              <a:t>امريکا</a:t>
            </a:r>
            <a:r>
              <a:rPr lang="fa-IR" dirty="0"/>
              <a:t>، 1387، ص 147)</a:t>
            </a:r>
            <a:endParaRPr lang="en-US" dirty="0"/>
          </a:p>
          <a:p>
            <a:pPr algn="r" rtl="1"/>
            <a:endParaRPr lang="fa-IR" dirty="0"/>
          </a:p>
        </p:txBody>
      </p:sp>
    </p:spTree>
    <p:extLst>
      <p:ext uri="{BB962C8B-B14F-4D97-AF65-F5344CB8AC3E}">
        <p14:creationId xmlns:p14="http://schemas.microsoft.com/office/powerpoint/2010/main" val="301480064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1143000"/>
            <a:ext cx="6777317" cy="4689629"/>
          </a:xfrm>
        </p:spPr>
        <p:txBody>
          <a:bodyPr/>
          <a:lstStyle/>
          <a:p>
            <a:pPr algn="r" rtl="1"/>
            <a:endParaRPr lang="fa-IR" dirty="0" smtClean="0"/>
          </a:p>
          <a:p>
            <a:pPr algn="r" rtl="1"/>
            <a:r>
              <a:rPr lang="fa-IR" dirty="0" smtClean="0">
                <a:solidFill>
                  <a:srgbClr val="FF0000"/>
                </a:solidFill>
              </a:rPr>
              <a:t>3-پناهندگی به باورهای دینی در اثر نابسامانی های اجتماعی </a:t>
            </a:r>
            <a:endParaRPr lang="fa-IR" dirty="0">
              <a:solidFill>
                <a:srgbClr val="FF0000"/>
              </a:solidFill>
            </a:endParaRPr>
          </a:p>
          <a:p>
            <a:pPr algn="just" rtl="1"/>
            <a:r>
              <a:rPr lang="fa-IR" dirty="0" smtClean="0"/>
              <a:t>از </a:t>
            </a:r>
            <a:r>
              <a:rPr lang="fa-IR" dirty="0"/>
              <a:t>ديگر زمينه‌هاي محلي تقويت بنيادگرايي مي‌توان به گرايش عام به معنويت در برخي جوامع پس از </a:t>
            </a:r>
            <a:r>
              <a:rPr lang="fa-IR" dirty="0" smtClean="0"/>
              <a:t>سلسله‌اي </a:t>
            </a:r>
            <a:r>
              <a:rPr lang="fa-IR" dirty="0"/>
              <a:t>از حوادث </a:t>
            </a:r>
            <a:r>
              <a:rPr lang="fa-IR" dirty="0" smtClean="0"/>
              <a:t>و نابسامانی های اجتماعی اشاره </a:t>
            </a:r>
            <a:r>
              <a:rPr lang="fa-IR" dirty="0"/>
              <a:t>کرد</a:t>
            </a:r>
            <a:r>
              <a:rPr lang="fa-IR" dirty="0" smtClean="0"/>
              <a:t>.</a:t>
            </a:r>
          </a:p>
          <a:p>
            <a:pPr marL="68580" indent="0" algn="just" rtl="1">
              <a:buNone/>
            </a:pPr>
            <a:endParaRPr lang="fa-IR" dirty="0"/>
          </a:p>
        </p:txBody>
      </p:sp>
    </p:spTree>
    <p:extLst>
      <p:ext uri="{BB962C8B-B14F-4D97-AF65-F5344CB8AC3E}">
        <p14:creationId xmlns:p14="http://schemas.microsoft.com/office/powerpoint/2010/main" val="285489513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solidFill>
                  <a:srgbClr val="FF0000"/>
                </a:solidFill>
              </a:rPr>
              <a:t>4- رشد و موفقیت الگوی سیاسی اجتماعی تشیع در مقابل عدم موفقیت الگوهای اهل سنت</a:t>
            </a:r>
            <a:endParaRPr lang="fa-IR" sz="3200" dirty="0">
              <a:solidFill>
                <a:srgbClr val="FF0000"/>
              </a:solidFill>
            </a:endParaRPr>
          </a:p>
        </p:txBody>
      </p:sp>
      <p:sp>
        <p:nvSpPr>
          <p:cNvPr id="3" name="Content Placeholder 2"/>
          <p:cNvSpPr>
            <a:spLocks noGrp="1"/>
          </p:cNvSpPr>
          <p:nvPr>
            <p:ph idx="1"/>
          </p:nvPr>
        </p:nvSpPr>
        <p:spPr>
          <a:xfrm>
            <a:off x="1043492" y="2438400"/>
            <a:ext cx="7033708" cy="3394229"/>
          </a:xfrm>
        </p:spPr>
        <p:txBody>
          <a:bodyPr/>
          <a:lstStyle/>
          <a:p>
            <a:pPr algn="just" rtl="1"/>
            <a:r>
              <a:rPr lang="fa-IR" dirty="0" smtClean="0"/>
              <a:t>الگوی حکومتی اسلام سیاسی شیعی در قالب الگوی ولایت فقیه با اجرا در ظرف زمانی بیش از 30 سال در ایران و تجربه همین الگو به اشکال دیگر در عراق، لبنان و.... موفقیت آن را روشن ساخته است و ما امروزه شاهد قدرت گرفتن تشیع در مناطق مختلف هستیم. در حالی که پیش از این شیعیان در افغانستان مظلومانه کشته میشدند و از جمیع حقوق شهروندی محروم بودند در عراق وضعیت وخیمتر و در لبنان .....</a:t>
            </a:r>
            <a:endParaRPr lang="fa-IR" dirty="0"/>
          </a:p>
        </p:txBody>
      </p:sp>
    </p:spTree>
    <p:extLst>
      <p:ext uri="{BB962C8B-B14F-4D97-AF65-F5344CB8AC3E}">
        <p14:creationId xmlns:p14="http://schemas.microsoft.com/office/powerpoint/2010/main" val="48586417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043492" y="1524000"/>
            <a:ext cx="6777317" cy="4308629"/>
          </a:xfrm>
        </p:spPr>
        <p:txBody>
          <a:bodyPr/>
          <a:lstStyle/>
          <a:p>
            <a:pPr algn="r" rtl="1"/>
            <a:r>
              <a:rPr lang="fa-IR" dirty="0" smtClean="0"/>
              <a:t>اما امروزه در افغانستان، عراق ، لبنان و صد البته ایران وضعیت به نحو دیگری است. و این نشان دهنده موفقیت الگوی شیعی است البته به این معترفیم که تا موفقیت راه طولانی در مقابل ما است.</a:t>
            </a:r>
          </a:p>
          <a:p>
            <a:pPr algn="r" rtl="1"/>
            <a:r>
              <a:rPr lang="fa-IR" dirty="0" smtClean="0"/>
              <a:t>اما در جهان اهل سنت کدام الگوی سیاسی بر آمده ار فقه سنی عمل میشود؟؟؟؟؟؟؟</a:t>
            </a:r>
          </a:p>
          <a:p>
            <a:pPr algn="r" rtl="1"/>
            <a:r>
              <a:rPr lang="fa-IR" dirty="0" smtClean="0"/>
              <a:t>آیا مراکزی مثل الازهر به رسالت خود عمل میکنند؟؟؟</a:t>
            </a:r>
            <a:endParaRPr lang="fa-IR" dirty="0"/>
          </a:p>
        </p:txBody>
      </p:sp>
    </p:spTree>
    <p:extLst>
      <p:ext uri="{BB962C8B-B14F-4D97-AF65-F5344CB8AC3E}">
        <p14:creationId xmlns:p14="http://schemas.microsoft.com/office/powerpoint/2010/main" val="230425194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b="1" dirty="0" err="1"/>
              <a:t>شرايط</a:t>
            </a:r>
            <a:r>
              <a:rPr lang="fa-IR" b="1" dirty="0"/>
              <a:t> </a:t>
            </a:r>
            <a:r>
              <a:rPr lang="fa-IR" b="1" dirty="0" err="1"/>
              <a:t>کنوني</a:t>
            </a:r>
            <a:r>
              <a:rPr lang="fa-IR" b="1" dirty="0"/>
              <a:t> در جهان اسلام</a:t>
            </a:r>
            <a:r>
              <a:rPr lang="en-US" dirty="0"/>
              <a:t/>
            </a:r>
            <a:br>
              <a:rPr lang="en-US" dirty="0"/>
            </a:br>
            <a:endParaRPr lang="fa-IR" dirty="0"/>
          </a:p>
        </p:txBody>
      </p:sp>
      <p:sp>
        <p:nvSpPr>
          <p:cNvPr id="3" name="Content Placeholder 2"/>
          <p:cNvSpPr>
            <a:spLocks noGrp="1"/>
          </p:cNvSpPr>
          <p:nvPr>
            <p:ph idx="1"/>
          </p:nvPr>
        </p:nvSpPr>
        <p:spPr>
          <a:xfrm>
            <a:off x="1043492" y="1905000"/>
            <a:ext cx="6777317" cy="3927629"/>
          </a:xfrm>
        </p:spPr>
        <p:txBody>
          <a:bodyPr/>
          <a:lstStyle/>
          <a:p>
            <a:pPr algn="r" rtl="1"/>
            <a:r>
              <a:rPr lang="fa-IR" dirty="0"/>
              <a:t>جهان اسلام شامل گستره </a:t>
            </a:r>
            <a:r>
              <a:rPr lang="fa-IR" dirty="0" err="1"/>
              <a:t>متنوعي</a:t>
            </a:r>
            <a:r>
              <a:rPr lang="fa-IR" dirty="0"/>
              <a:t> از اقوام و </a:t>
            </a:r>
            <a:r>
              <a:rPr lang="fa-IR" dirty="0" err="1"/>
              <a:t>فرهنگ‌ها</a:t>
            </a:r>
            <a:r>
              <a:rPr lang="fa-IR" dirty="0"/>
              <a:t> در </a:t>
            </a:r>
            <a:r>
              <a:rPr lang="fa-IR" dirty="0" err="1"/>
              <a:t>طيف</a:t>
            </a:r>
            <a:r>
              <a:rPr lang="fa-IR" dirty="0"/>
              <a:t> </a:t>
            </a:r>
            <a:r>
              <a:rPr lang="fa-IR" dirty="0" err="1"/>
              <a:t>وسيعي</a:t>
            </a:r>
            <a:r>
              <a:rPr lang="fa-IR" dirty="0"/>
              <a:t> از </a:t>
            </a:r>
            <a:r>
              <a:rPr lang="fa-IR" dirty="0" err="1"/>
              <a:t>مناطقِ</a:t>
            </a:r>
            <a:r>
              <a:rPr lang="fa-IR" dirty="0"/>
              <a:t> به لحاظ </a:t>
            </a:r>
            <a:r>
              <a:rPr lang="fa-IR" dirty="0" err="1"/>
              <a:t>جغرافيايي</a:t>
            </a:r>
            <a:r>
              <a:rPr lang="fa-IR" dirty="0"/>
              <a:t> مختلف است. علاوه بر </a:t>
            </a:r>
            <a:r>
              <a:rPr lang="fa-IR" dirty="0" err="1"/>
              <a:t>اين</a:t>
            </a:r>
            <a:r>
              <a:rPr lang="fa-IR" dirty="0"/>
              <a:t>، </a:t>
            </a:r>
            <a:r>
              <a:rPr lang="fa-IR" dirty="0" err="1"/>
              <a:t>وضعيت</a:t>
            </a:r>
            <a:r>
              <a:rPr lang="fa-IR" dirty="0"/>
              <a:t> </a:t>
            </a:r>
            <a:r>
              <a:rPr lang="fa-IR" dirty="0" err="1"/>
              <a:t>اقتصادي</a:t>
            </a:r>
            <a:r>
              <a:rPr lang="fa-IR" dirty="0"/>
              <a:t> و </a:t>
            </a:r>
            <a:r>
              <a:rPr lang="fa-IR" dirty="0" err="1"/>
              <a:t>معيشتي</a:t>
            </a:r>
            <a:r>
              <a:rPr lang="fa-IR" dirty="0"/>
              <a:t>، </a:t>
            </a:r>
            <a:r>
              <a:rPr lang="fa-IR" dirty="0" err="1"/>
              <a:t>دسترسي</a:t>
            </a:r>
            <a:r>
              <a:rPr lang="fa-IR" dirty="0"/>
              <a:t> به </a:t>
            </a:r>
            <a:r>
              <a:rPr lang="fa-IR" dirty="0" err="1"/>
              <a:t>رسانه‌ها</a:t>
            </a:r>
            <a:r>
              <a:rPr lang="fa-IR" dirty="0"/>
              <a:t> و </a:t>
            </a:r>
            <a:r>
              <a:rPr lang="fa-IR" dirty="0" err="1"/>
              <a:t>ساير</a:t>
            </a:r>
            <a:r>
              <a:rPr lang="fa-IR" dirty="0"/>
              <a:t> </a:t>
            </a:r>
            <a:r>
              <a:rPr lang="fa-IR" dirty="0" err="1"/>
              <a:t>شاخص‌هاي</a:t>
            </a:r>
            <a:r>
              <a:rPr lang="fa-IR" dirty="0"/>
              <a:t> </a:t>
            </a:r>
            <a:r>
              <a:rPr lang="fa-IR" dirty="0" err="1"/>
              <a:t>ديگر</a:t>
            </a:r>
            <a:r>
              <a:rPr lang="fa-IR" dirty="0"/>
              <a:t> </a:t>
            </a:r>
            <a:r>
              <a:rPr lang="fa-IR" dirty="0" err="1"/>
              <a:t>نيز</a:t>
            </a:r>
            <a:r>
              <a:rPr lang="fa-IR" dirty="0"/>
              <a:t> در جهان اسلام متفاوت است.  </a:t>
            </a:r>
            <a:r>
              <a:rPr lang="fa-IR" dirty="0" err="1"/>
              <a:t>عواملي</a:t>
            </a:r>
            <a:r>
              <a:rPr lang="fa-IR" dirty="0"/>
              <a:t> که </a:t>
            </a:r>
            <a:r>
              <a:rPr lang="fa-IR" dirty="0" err="1"/>
              <a:t>اين</a:t>
            </a:r>
            <a:r>
              <a:rPr lang="fa-IR" dirty="0"/>
              <a:t> </a:t>
            </a:r>
            <a:r>
              <a:rPr lang="fa-IR" dirty="0" err="1"/>
              <a:t>گرايشات</a:t>
            </a:r>
            <a:r>
              <a:rPr lang="fa-IR" dirty="0"/>
              <a:t> را </a:t>
            </a:r>
            <a:r>
              <a:rPr lang="fa-IR" dirty="0" err="1"/>
              <a:t>تشديد</a:t>
            </a:r>
            <a:r>
              <a:rPr lang="fa-IR" dirty="0"/>
              <a:t> </a:t>
            </a:r>
            <a:r>
              <a:rPr lang="fa-IR" dirty="0" err="1"/>
              <a:t>مي‌کنند</a:t>
            </a:r>
            <a:r>
              <a:rPr lang="fa-IR" dirty="0"/>
              <a:t>، در جهان اسلام </a:t>
            </a:r>
            <a:r>
              <a:rPr lang="fa-IR" dirty="0" err="1"/>
              <a:t>بيش</a:t>
            </a:r>
            <a:r>
              <a:rPr lang="fa-IR" dirty="0"/>
              <a:t> از هر منطقه </a:t>
            </a:r>
            <a:r>
              <a:rPr lang="fa-IR" dirty="0" err="1"/>
              <a:t>ديگري</a:t>
            </a:r>
            <a:r>
              <a:rPr lang="fa-IR" dirty="0"/>
              <a:t> در جهان حضور دارند. </a:t>
            </a:r>
          </a:p>
        </p:txBody>
      </p:sp>
    </p:spTree>
    <p:extLst>
      <p:ext uri="{BB962C8B-B14F-4D97-AF65-F5344CB8AC3E}">
        <p14:creationId xmlns:p14="http://schemas.microsoft.com/office/powerpoint/2010/main" val="34495790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043492" y="914400"/>
            <a:ext cx="6777317" cy="4918229"/>
          </a:xfrm>
        </p:spPr>
        <p:txBody>
          <a:bodyPr/>
          <a:lstStyle/>
          <a:p>
            <a:pPr algn="r" rtl="1"/>
            <a:r>
              <a:rPr lang="fa-IR" dirty="0"/>
              <a:t>از نظر </a:t>
            </a:r>
            <a:r>
              <a:rPr lang="fa-IR" dirty="0" err="1"/>
              <a:t>مردم‌سالاري</a:t>
            </a:r>
            <a:r>
              <a:rPr lang="fa-IR" dirty="0"/>
              <a:t>، جهان اسلام در </a:t>
            </a:r>
            <a:r>
              <a:rPr lang="fa-IR" dirty="0" err="1"/>
              <a:t>وضعيت</a:t>
            </a:r>
            <a:r>
              <a:rPr lang="fa-IR" dirty="0"/>
              <a:t> </a:t>
            </a:r>
            <a:r>
              <a:rPr lang="fa-IR" dirty="0" err="1"/>
              <a:t>مناسبي</a:t>
            </a:r>
            <a:r>
              <a:rPr lang="fa-IR" dirty="0"/>
              <a:t> قرار ندارد. بر اساس شاخص </a:t>
            </a:r>
            <a:r>
              <a:rPr lang="fa-IR" dirty="0" err="1"/>
              <a:t>دموکراسي</a:t>
            </a:r>
            <a:r>
              <a:rPr lang="fa-IR" dirty="0"/>
              <a:t> </a:t>
            </a:r>
            <a:r>
              <a:rPr lang="fa-IR" dirty="0" err="1"/>
              <a:t>اکونوميست</a:t>
            </a:r>
            <a:r>
              <a:rPr lang="fa-IR" dirty="0"/>
              <a:t> در سال 2008، تنها </a:t>
            </a:r>
            <a:r>
              <a:rPr lang="fa-IR" dirty="0" err="1"/>
              <a:t>کشورهاي</a:t>
            </a:r>
            <a:r>
              <a:rPr lang="fa-IR" dirty="0"/>
              <a:t> </a:t>
            </a:r>
            <a:r>
              <a:rPr lang="fa-IR" dirty="0" err="1"/>
              <a:t>مالزي</a:t>
            </a:r>
            <a:r>
              <a:rPr lang="fa-IR" dirty="0"/>
              <a:t> و </a:t>
            </a:r>
            <a:r>
              <a:rPr lang="fa-IR" dirty="0" err="1"/>
              <a:t>اندونزي</a:t>
            </a:r>
            <a:r>
              <a:rPr lang="fa-IR" dirty="0"/>
              <a:t> در </a:t>
            </a:r>
            <a:r>
              <a:rPr lang="fa-IR" dirty="0" err="1"/>
              <a:t>ميان</a:t>
            </a:r>
            <a:r>
              <a:rPr lang="fa-IR" dirty="0"/>
              <a:t> هفتاد کشور اول </a:t>
            </a:r>
            <a:r>
              <a:rPr lang="fa-IR" dirty="0" err="1"/>
              <a:t>داراي</a:t>
            </a:r>
            <a:r>
              <a:rPr lang="fa-IR" dirty="0"/>
              <a:t> </a:t>
            </a:r>
            <a:r>
              <a:rPr lang="fa-IR" dirty="0" err="1"/>
              <a:t>دموکراسي</a:t>
            </a:r>
            <a:r>
              <a:rPr lang="fa-IR" dirty="0"/>
              <a:t> قرار دارند. سنگاپور در رتبه 82، </a:t>
            </a:r>
            <a:r>
              <a:rPr lang="fa-IR" dirty="0" err="1"/>
              <a:t>فلسطين</a:t>
            </a:r>
            <a:r>
              <a:rPr lang="fa-IR" dirty="0"/>
              <a:t>، </a:t>
            </a:r>
            <a:r>
              <a:rPr lang="fa-IR" dirty="0" err="1"/>
              <a:t>بوسني</a:t>
            </a:r>
            <a:r>
              <a:rPr lang="fa-IR" dirty="0"/>
              <a:t> و </a:t>
            </a:r>
            <a:r>
              <a:rPr lang="fa-IR" dirty="0" err="1"/>
              <a:t>هرزگوين</a:t>
            </a:r>
            <a:r>
              <a:rPr lang="fa-IR" dirty="0"/>
              <a:t> و </a:t>
            </a:r>
            <a:r>
              <a:rPr lang="fa-IR" dirty="0" err="1"/>
              <a:t>ترکيه</a:t>
            </a:r>
            <a:r>
              <a:rPr lang="fa-IR" dirty="0"/>
              <a:t> به </a:t>
            </a:r>
            <a:r>
              <a:rPr lang="fa-IR" dirty="0" err="1"/>
              <a:t>ترتيب</a:t>
            </a:r>
            <a:r>
              <a:rPr lang="fa-IR" dirty="0"/>
              <a:t> در </a:t>
            </a:r>
            <a:r>
              <a:rPr lang="fa-IR" dirty="0" err="1"/>
              <a:t>رتبه‌هاي</a:t>
            </a:r>
            <a:r>
              <a:rPr lang="fa-IR" dirty="0"/>
              <a:t> 85، 86 و 87 قرار دارند. پاکستان در رده 109، مصر 119، افغانستان138، سودان 146 و عربستان 161 از </a:t>
            </a:r>
            <a:r>
              <a:rPr lang="fa-IR" dirty="0" err="1"/>
              <a:t>ميان</a:t>
            </a:r>
            <a:r>
              <a:rPr lang="fa-IR" dirty="0"/>
              <a:t> 167 کشور مورد </a:t>
            </a:r>
            <a:r>
              <a:rPr lang="fa-IR" dirty="0" err="1"/>
              <a:t>بررسي</a:t>
            </a:r>
            <a:r>
              <a:rPr lang="fa-IR" dirty="0"/>
              <a:t> قرار دارند. </a:t>
            </a:r>
            <a:r>
              <a:rPr lang="fa-IR" dirty="0" err="1"/>
              <a:t>به‌خصوص</a:t>
            </a:r>
            <a:r>
              <a:rPr lang="fa-IR" dirty="0"/>
              <a:t> </a:t>
            </a:r>
            <a:r>
              <a:rPr lang="fa-IR" dirty="0" err="1"/>
              <a:t>اين</a:t>
            </a:r>
            <a:r>
              <a:rPr lang="fa-IR" dirty="0"/>
              <a:t> مسئله در مورد مصر و عربستان </a:t>
            </a:r>
            <a:r>
              <a:rPr lang="fa-IR" dirty="0" err="1"/>
              <a:t>بسيار</a:t>
            </a:r>
            <a:r>
              <a:rPr lang="fa-IR" dirty="0"/>
              <a:t> قابل تأمل است. (</a:t>
            </a:r>
            <a:r>
              <a:rPr lang="en-US" dirty="0"/>
              <a:t>Economist, 2008</a:t>
            </a:r>
            <a:r>
              <a:rPr lang="fa-IR" dirty="0" smtClean="0"/>
              <a:t>)</a:t>
            </a:r>
            <a:endParaRPr lang="fa-IR" dirty="0"/>
          </a:p>
        </p:txBody>
      </p:sp>
    </p:spTree>
    <p:extLst>
      <p:ext uri="{BB962C8B-B14F-4D97-AF65-F5344CB8AC3E}">
        <p14:creationId xmlns:p14="http://schemas.microsoft.com/office/powerpoint/2010/main" val="264192641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914400"/>
            <a:ext cx="6777317" cy="4918229"/>
          </a:xfrm>
        </p:spPr>
        <p:txBody>
          <a:bodyPr/>
          <a:lstStyle/>
          <a:p>
            <a:pPr algn="r" rtl="1"/>
            <a:r>
              <a:rPr lang="fa-IR" dirty="0"/>
              <a:t>جهان اسلام از نظر </a:t>
            </a:r>
            <a:r>
              <a:rPr lang="fa-IR" dirty="0" err="1"/>
              <a:t>شاخص‌هاي</a:t>
            </a:r>
            <a:r>
              <a:rPr lang="fa-IR" dirty="0"/>
              <a:t> توسعه </a:t>
            </a:r>
            <a:r>
              <a:rPr lang="fa-IR" dirty="0" err="1"/>
              <a:t>انساني</a:t>
            </a:r>
            <a:r>
              <a:rPr lang="fa-IR" dirty="0"/>
              <a:t> </a:t>
            </a:r>
            <a:r>
              <a:rPr lang="fa-IR" dirty="0" err="1"/>
              <a:t>نيز</a:t>
            </a:r>
            <a:r>
              <a:rPr lang="fa-IR" dirty="0"/>
              <a:t> در </a:t>
            </a:r>
            <a:r>
              <a:rPr lang="fa-IR" dirty="0" err="1"/>
              <a:t>وضعيت</a:t>
            </a:r>
            <a:r>
              <a:rPr lang="fa-IR" dirty="0"/>
              <a:t> </a:t>
            </a:r>
            <a:r>
              <a:rPr lang="fa-IR" dirty="0" err="1"/>
              <a:t>خوبي</a:t>
            </a:r>
            <a:r>
              <a:rPr lang="fa-IR" dirty="0"/>
              <a:t> قرار ندارد. طبق گزارش توسعه </a:t>
            </a:r>
            <a:r>
              <a:rPr lang="fa-IR" dirty="0" err="1"/>
              <a:t>انساني</a:t>
            </a:r>
            <a:r>
              <a:rPr lang="fa-IR" dirty="0"/>
              <a:t> سال 2007 سازمان ملل، از </a:t>
            </a:r>
            <a:r>
              <a:rPr lang="fa-IR" dirty="0" err="1"/>
              <a:t>ميان</a:t>
            </a:r>
            <a:r>
              <a:rPr lang="fa-IR" dirty="0"/>
              <a:t> 38 کشور با </a:t>
            </a:r>
            <a:r>
              <a:rPr lang="fa-IR" dirty="0" err="1"/>
              <a:t>شاخص‌هاي</a:t>
            </a:r>
            <a:r>
              <a:rPr lang="fa-IR" dirty="0"/>
              <a:t> توسعه </a:t>
            </a:r>
            <a:r>
              <a:rPr lang="fa-IR" dirty="0" err="1"/>
              <a:t>انساني</a:t>
            </a:r>
            <a:r>
              <a:rPr lang="fa-IR" dirty="0"/>
              <a:t> بالا، تنها 4 کشور سنگاپور، </a:t>
            </a:r>
            <a:r>
              <a:rPr lang="fa-IR" dirty="0" err="1"/>
              <a:t>کويت</a:t>
            </a:r>
            <a:r>
              <a:rPr lang="fa-IR" dirty="0"/>
              <a:t>، قطر و </a:t>
            </a:r>
            <a:r>
              <a:rPr lang="fa-IR" dirty="0" err="1"/>
              <a:t>امارات</a:t>
            </a:r>
            <a:r>
              <a:rPr lang="fa-IR" dirty="0"/>
              <a:t> از جهان اسلام حضور دارند. عربستان </a:t>
            </a:r>
            <a:r>
              <a:rPr lang="fa-IR" dirty="0" err="1"/>
              <a:t>علي‌رغم</a:t>
            </a:r>
            <a:r>
              <a:rPr lang="fa-IR" dirty="0"/>
              <a:t> </a:t>
            </a:r>
            <a:r>
              <a:rPr lang="fa-IR" dirty="0" err="1"/>
              <a:t>درآمدهاي</a:t>
            </a:r>
            <a:r>
              <a:rPr lang="fa-IR" dirty="0"/>
              <a:t> </a:t>
            </a:r>
            <a:r>
              <a:rPr lang="fa-IR" dirty="0" err="1"/>
              <a:t>بالاي</a:t>
            </a:r>
            <a:r>
              <a:rPr lang="fa-IR" dirty="0"/>
              <a:t> </a:t>
            </a:r>
            <a:r>
              <a:rPr lang="fa-IR" dirty="0" err="1"/>
              <a:t>نفتي</a:t>
            </a:r>
            <a:r>
              <a:rPr lang="fa-IR" dirty="0"/>
              <a:t> در رده 59، مصر در رده 123، پاکستان 141، سودان 150 و افغانستان در رده 181 (</a:t>
            </a:r>
            <a:r>
              <a:rPr lang="fa-IR" dirty="0" err="1"/>
              <a:t>يک</a:t>
            </a:r>
            <a:r>
              <a:rPr lang="fa-IR" dirty="0"/>
              <a:t> رده بالاتر از </a:t>
            </a:r>
            <a:r>
              <a:rPr lang="fa-IR" dirty="0" err="1"/>
              <a:t>نيجر</a:t>
            </a:r>
            <a:r>
              <a:rPr lang="fa-IR" dirty="0"/>
              <a:t> که در </a:t>
            </a:r>
            <a:r>
              <a:rPr lang="fa-IR" dirty="0" err="1"/>
              <a:t>انتهاي</a:t>
            </a:r>
            <a:r>
              <a:rPr lang="fa-IR" dirty="0"/>
              <a:t> جدول قرار دارد) قرار دارند. (</a:t>
            </a:r>
            <a:r>
              <a:rPr lang="en-US" dirty="0"/>
              <a:t>Human Development Report </a:t>
            </a:r>
            <a:r>
              <a:rPr lang="en-US" dirty="0" smtClean="0"/>
              <a:t>2007/2008</a:t>
            </a:r>
            <a:endParaRPr lang="fa-IR" dirty="0" smtClean="0"/>
          </a:p>
          <a:p>
            <a:pPr algn="r" rtl="1"/>
            <a:endParaRPr lang="fa-IR" dirty="0"/>
          </a:p>
        </p:txBody>
      </p:sp>
    </p:spTree>
    <p:extLst>
      <p:ext uri="{BB962C8B-B14F-4D97-AF65-F5344CB8AC3E}">
        <p14:creationId xmlns:p14="http://schemas.microsoft.com/office/powerpoint/2010/main" val="330547541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524000"/>
            <a:ext cx="6777317" cy="4308629"/>
          </a:xfrm>
        </p:spPr>
        <p:txBody>
          <a:bodyPr/>
          <a:lstStyle/>
          <a:p>
            <a:pPr algn="just" rtl="1"/>
            <a:r>
              <a:rPr lang="fa-IR" sz="3600" dirty="0"/>
              <a:t>مدرنيته با ايجاد تحول در نقش دين در زندگي فردي و اجتماعي، بحران‌هاي متعدد هويتي و اجتماعي را براي جوامع </a:t>
            </a:r>
            <a:r>
              <a:rPr lang="fa-IR" sz="3600" dirty="0" smtClean="0"/>
              <a:t>سنتي که عامل سامان بخش آنها دین بود </a:t>
            </a:r>
            <a:r>
              <a:rPr lang="fa-IR" sz="3600" dirty="0"/>
              <a:t>ايجاد کرده است</a:t>
            </a:r>
            <a:r>
              <a:rPr lang="fa-IR" sz="3600" dirty="0" smtClean="0"/>
              <a:t>.</a:t>
            </a:r>
          </a:p>
          <a:p>
            <a:pPr algn="r" rtl="1"/>
            <a:endParaRPr lang="fa-IR" dirty="0"/>
          </a:p>
          <a:p>
            <a:pPr algn="r" rtl="1"/>
            <a:endParaRPr lang="fa-IR" dirty="0" smtClean="0"/>
          </a:p>
          <a:p>
            <a:pPr algn="r" rtl="1"/>
            <a:endParaRPr lang="en-US" dirty="0"/>
          </a:p>
        </p:txBody>
      </p:sp>
    </p:spTree>
    <p:extLst>
      <p:ext uri="{BB962C8B-B14F-4D97-AF65-F5344CB8AC3E}">
        <p14:creationId xmlns:p14="http://schemas.microsoft.com/office/powerpoint/2010/main" val="162947445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914400"/>
            <a:ext cx="6777317" cy="4918229"/>
          </a:xfrm>
        </p:spPr>
        <p:txBody>
          <a:bodyPr/>
          <a:lstStyle/>
          <a:p>
            <a:pPr algn="r" rtl="1"/>
            <a:endParaRPr lang="fa-IR" dirty="0" smtClean="0"/>
          </a:p>
          <a:p>
            <a:pPr algn="r" rtl="1"/>
            <a:endParaRPr lang="fa-IR" dirty="0"/>
          </a:p>
          <a:p>
            <a:pPr marL="68580" indent="0" algn="r" rtl="1">
              <a:buNone/>
            </a:pPr>
            <a:r>
              <a:rPr lang="fa-IR" dirty="0" smtClean="0"/>
              <a:t>صحنه </a:t>
            </a:r>
            <a:r>
              <a:rPr lang="fa-IR" dirty="0"/>
              <a:t>کلان </a:t>
            </a:r>
            <a:r>
              <a:rPr lang="fa-IR" dirty="0" err="1"/>
              <a:t>سياسي</a:t>
            </a:r>
            <a:r>
              <a:rPr lang="fa-IR" dirty="0"/>
              <a:t> جهان </a:t>
            </a:r>
            <a:r>
              <a:rPr lang="fa-IR" dirty="0" err="1"/>
              <a:t>نيز</a:t>
            </a:r>
            <a:r>
              <a:rPr lang="fa-IR" dirty="0"/>
              <a:t> به </a:t>
            </a:r>
            <a:r>
              <a:rPr lang="fa-IR" dirty="0" err="1"/>
              <a:t>گونه‌اي</a:t>
            </a:r>
            <a:r>
              <a:rPr lang="fa-IR" dirty="0"/>
              <a:t> است که جهان اسلام را مستعد </a:t>
            </a:r>
            <a:r>
              <a:rPr lang="fa-IR" dirty="0" err="1"/>
              <a:t>گرويدن</a:t>
            </a:r>
            <a:r>
              <a:rPr lang="fa-IR" dirty="0"/>
              <a:t> به </a:t>
            </a:r>
            <a:r>
              <a:rPr lang="fa-IR" dirty="0" err="1"/>
              <a:t>باورهاي</a:t>
            </a:r>
            <a:r>
              <a:rPr lang="fa-IR" dirty="0"/>
              <a:t> </a:t>
            </a:r>
            <a:r>
              <a:rPr lang="fa-IR" dirty="0" err="1"/>
              <a:t>سلفي</a:t>
            </a:r>
            <a:r>
              <a:rPr lang="fa-IR" dirty="0"/>
              <a:t> و </a:t>
            </a:r>
            <a:r>
              <a:rPr lang="fa-IR" dirty="0" err="1"/>
              <a:t>بنيادگرايانه</a:t>
            </a:r>
            <a:r>
              <a:rPr lang="fa-IR" dirty="0"/>
              <a:t> کرده است. </a:t>
            </a:r>
            <a:r>
              <a:rPr lang="fa-IR" dirty="0" err="1"/>
              <a:t>به‌طور</a:t>
            </a:r>
            <a:r>
              <a:rPr lang="fa-IR" dirty="0"/>
              <a:t> مثال، </a:t>
            </a:r>
            <a:r>
              <a:rPr lang="fa-IR" dirty="0" err="1"/>
              <a:t>منازعه</a:t>
            </a:r>
            <a:r>
              <a:rPr lang="fa-IR" dirty="0"/>
              <a:t> اعراب و </a:t>
            </a:r>
            <a:r>
              <a:rPr lang="fa-IR" dirty="0" err="1"/>
              <a:t>رژيم</a:t>
            </a:r>
            <a:r>
              <a:rPr lang="fa-IR" dirty="0"/>
              <a:t> </a:t>
            </a:r>
            <a:r>
              <a:rPr lang="fa-IR" dirty="0" err="1"/>
              <a:t>صهيونيستي</a:t>
            </a:r>
            <a:r>
              <a:rPr lang="fa-IR" dirty="0"/>
              <a:t> که به خصوص در دهه </a:t>
            </a:r>
            <a:r>
              <a:rPr lang="fa-IR" dirty="0" err="1"/>
              <a:t>اخير</a:t>
            </a:r>
            <a:r>
              <a:rPr lang="fa-IR" dirty="0"/>
              <a:t> کاملاً رنگ </a:t>
            </a:r>
            <a:r>
              <a:rPr lang="fa-IR" dirty="0" err="1"/>
              <a:t>مذهبي</a:t>
            </a:r>
            <a:r>
              <a:rPr lang="fa-IR" dirty="0"/>
              <a:t> به خود گرفته است، </a:t>
            </a:r>
            <a:r>
              <a:rPr lang="fa-IR" dirty="0" err="1"/>
              <a:t>يکي</a:t>
            </a:r>
            <a:r>
              <a:rPr lang="fa-IR" dirty="0"/>
              <a:t> از عوامل مهم در بازگشت </a:t>
            </a:r>
            <a:r>
              <a:rPr lang="fa-IR" dirty="0" smtClean="0"/>
              <a:t>به راه حلهای انفجاری به </a:t>
            </a:r>
            <a:r>
              <a:rPr lang="fa-IR" dirty="0"/>
              <a:t>عنوان </a:t>
            </a:r>
            <a:r>
              <a:rPr lang="fa-IR" dirty="0" err="1"/>
              <a:t>يک</a:t>
            </a:r>
            <a:r>
              <a:rPr lang="fa-IR" dirty="0"/>
              <a:t> راه حل </a:t>
            </a:r>
            <a:r>
              <a:rPr lang="fa-IR" dirty="0" err="1"/>
              <a:t>براي</a:t>
            </a:r>
            <a:r>
              <a:rPr lang="fa-IR" dirty="0"/>
              <a:t> </a:t>
            </a:r>
            <a:r>
              <a:rPr lang="fa-IR" dirty="0" err="1"/>
              <a:t>اين</a:t>
            </a:r>
            <a:r>
              <a:rPr lang="fa-IR" dirty="0"/>
              <a:t> </a:t>
            </a:r>
            <a:r>
              <a:rPr lang="fa-IR" dirty="0" err="1"/>
              <a:t>منازعه</a:t>
            </a:r>
            <a:r>
              <a:rPr lang="fa-IR" dirty="0"/>
              <a:t> </a:t>
            </a:r>
            <a:r>
              <a:rPr lang="fa-IR" dirty="0" err="1"/>
              <a:t>سياسي</a:t>
            </a:r>
            <a:r>
              <a:rPr lang="fa-IR" dirty="0"/>
              <a:t> است.</a:t>
            </a:r>
            <a:endParaRPr lang="en-US" dirty="0"/>
          </a:p>
          <a:p>
            <a:pPr algn="r" rtl="1"/>
            <a:endParaRPr lang="fa-IR" dirty="0"/>
          </a:p>
        </p:txBody>
      </p:sp>
    </p:spTree>
    <p:extLst>
      <p:ext uri="{BB962C8B-B14F-4D97-AF65-F5344CB8AC3E}">
        <p14:creationId xmlns:p14="http://schemas.microsoft.com/office/powerpoint/2010/main" val="164087144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b="1" dirty="0" err="1"/>
              <a:t>نتيجه‌گيري</a:t>
            </a:r>
            <a:r>
              <a:rPr lang="en-US" dirty="0"/>
              <a:t/>
            </a:r>
            <a:br>
              <a:rPr lang="en-US" dirty="0"/>
            </a:br>
            <a:endParaRPr lang="fa-IR" dirty="0"/>
          </a:p>
        </p:txBody>
      </p:sp>
      <p:sp>
        <p:nvSpPr>
          <p:cNvPr id="3" name="Content Placeholder 2"/>
          <p:cNvSpPr>
            <a:spLocks noGrp="1"/>
          </p:cNvSpPr>
          <p:nvPr>
            <p:ph idx="1"/>
          </p:nvPr>
        </p:nvSpPr>
        <p:spPr>
          <a:xfrm>
            <a:off x="1043492" y="1905000"/>
            <a:ext cx="6777317" cy="3927629"/>
          </a:xfrm>
        </p:spPr>
        <p:txBody>
          <a:bodyPr>
            <a:normAutofit fontScale="92500" lnSpcReduction="10000"/>
          </a:bodyPr>
          <a:lstStyle/>
          <a:p>
            <a:pPr algn="r" rtl="1"/>
            <a:r>
              <a:rPr lang="fa-IR" dirty="0" err="1" smtClean="0"/>
              <a:t>بنيادگرايي</a:t>
            </a:r>
            <a:r>
              <a:rPr lang="fa-IR" dirty="0" smtClean="0"/>
              <a:t> </a:t>
            </a:r>
            <a:r>
              <a:rPr lang="fa-IR" dirty="0"/>
              <a:t>و </a:t>
            </a:r>
            <a:r>
              <a:rPr lang="fa-IR" dirty="0" err="1"/>
              <a:t>سلفي‌گري</a:t>
            </a:r>
            <a:r>
              <a:rPr lang="fa-IR" dirty="0"/>
              <a:t> دوران معاصر عمدتاً </a:t>
            </a:r>
            <a:r>
              <a:rPr lang="fa-IR" dirty="0" err="1"/>
              <a:t>ناشي</a:t>
            </a:r>
            <a:r>
              <a:rPr lang="fa-IR" dirty="0"/>
              <a:t> از </a:t>
            </a:r>
            <a:r>
              <a:rPr lang="fa-IR" dirty="0" err="1"/>
              <a:t>يک</a:t>
            </a:r>
            <a:r>
              <a:rPr lang="fa-IR" dirty="0"/>
              <a:t> عامل </a:t>
            </a:r>
            <a:r>
              <a:rPr lang="fa-IR" dirty="0" err="1"/>
              <a:t>اصلي</a:t>
            </a:r>
            <a:r>
              <a:rPr lang="fa-IR" dirty="0"/>
              <a:t> مواجهه با </a:t>
            </a:r>
            <a:r>
              <a:rPr lang="fa-IR" dirty="0" err="1"/>
              <a:t>يک</a:t>
            </a:r>
            <a:r>
              <a:rPr lang="fa-IR" dirty="0"/>
              <a:t> «</a:t>
            </a:r>
            <a:r>
              <a:rPr lang="fa-IR" dirty="0" err="1"/>
              <a:t>ديگري</a:t>
            </a:r>
            <a:r>
              <a:rPr lang="fa-IR" dirty="0"/>
              <a:t>» به نام </a:t>
            </a:r>
            <a:r>
              <a:rPr lang="fa-IR" dirty="0" err="1"/>
              <a:t>مدرنيته</a:t>
            </a:r>
            <a:r>
              <a:rPr lang="fa-IR" dirty="0"/>
              <a:t> و عوامل </a:t>
            </a:r>
            <a:r>
              <a:rPr lang="fa-IR" dirty="0" err="1"/>
              <a:t>محلي</a:t>
            </a:r>
            <a:r>
              <a:rPr lang="fa-IR" dirty="0"/>
              <a:t> </a:t>
            </a:r>
            <a:r>
              <a:rPr lang="fa-IR" dirty="0" err="1"/>
              <a:t>ديگري</a:t>
            </a:r>
            <a:r>
              <a:rPr lang="fa-IR" dirty="0"/>
              <a:t> است که به نسبت هر کدام از </a:t>
            </a:r>
            <a:r>
              <a:rPr lang="fa-IR" dirty="0" err="1"/>
              <a:t>زيست‌بوم‌هاي</a:t>
            </a:r>
            <a:r>
              <a:rPr lang="fa-IR" dirty="0"/>
              <a:t> </a:t>
            </a:r>
            <a:r>
              <a:rPr lang="fa-IR" dirty="0" err="1"/>
              <a:t>فرهنگي</a:t>
            </a:r>
            <a:r>
              <a:rPr lang="fa-IR" dirty="0"/>
              <a:t> جهان اسلام با </a:t>
            </a:r>
            <a:r>
              <a:rPr lang="fa-IR" dirty="0" err="1"/>
              <a:t>يکديگر</a:t>
            </a:r>
            <a:r>
              <a:rPr lang="fa-IR" dirty="0"/>
              <a:t> </a:t>
            </a:r>
            <a:r>
              <a:rPr lang="fa-IR" dirty="0" err="1"/>
              <a:t>متفاوت‌اند</a:t>
            </a:r>
            <a:r>
              <a:rPr lang="fa-IR" dirty="0"/>
              <a:t>. </a:t>
            </a:r>
            <a:endParaRPr lang="fa-IR" dirty="0" smtClean="0"/>
          </a:p>
          <a:p>
            <a:pPr algn="r" rtl="1"/>
            <a:r>
              <a:rPr lang="fa-IR" dirty="0"/>
              <a:t>از عوامل </a:t>
            </a:r>
            <a:r>
              <a:rPr lang="fa-IR" dirty="0" err="1"/>
              <a:t>محلي</a:t>
            </a:r>
            <a:r>
              <a:rPr lang="fa-IR" dirty="0"/>
              <a:t> </a:t>
            </a:r>
            <a:r>
              <a:rPr lang="fa-IR" dirty="0" err="1"/>
              <a:t>بنيادگرايي</a:t>
            </a:r>
            <a:r>
              <a:rPr lang="fa-IR" dirty="0"/>
              <a:t> </a:t>
            </a:r>
            <a:r>
              <a:rPr lang="fa-IR" dirty="0" err="1" smtClean="0"/>
              <a:t>نيز</a:t>
            </a:r>
            <a:r>
              <a:rPr lang="fa-IR" dirty="0"/>
              <a:t> </a:t>
            </a:r>
            <a:r>
              <a:rPr lang="fa-IR" dirty="0" smtClean="0"/>
              <a:t>از </a:t>
            </a:r>
            <a:r>
              <a:rPr lang="fa-IR" dirty="0" err="1"/>
              <a:t>عواملي</a:t>
            </a:r>
            <a:r>
              <a:rPr lang="fa-IR" dirty="0"/>
              <a:t> مانند </a:t>
            </a:r>
            <a:r>
              <a:rPr lang="fa-IR" dirty="0" err="1"/>
              <a:t>عصبيت</a:t>
            </a:r>
            <a:r>
              <a:rPr lang="fa-IR" dirty="0"/>
              <a:t> </a:t>
            </a:r>
            <a:r>
              <a:rPr lang="fa-IR" dirty="0" err="1"/>
              <a:t>عربي</a:t>
            </a:r>
            <a:r>
              <a:rPr lang="fa-IR" dirty="0"/>
              <a:t>، فقدان </a:t>
            </a:r>
            <a:r>
              <a:rPr lang="fa-IR" dirty="0" err="1"/>
              <a:t>دموکراسي</a:t>
            </a:r>
            <a:r>
              <a:rPr lang="fa-IR" dirty="0"/>
              <a:t>، فقدان </a:t>
            </a:r>
            <a:r>
              <a:rPr lang="fa-IR" dirty="0" err="1"/>
              <a:t>تحصيلات</a:t>
            </a:r>
            <a:r>
              <a:rPr lang="fa-IR" dirty="0"/>
              <a:t> </a:t>
            </a:r>
            <a:r>
              <a:rPr lang="fa-IR" dirty="0" err="1"/>
              <a:t>ديني</a:t>
            </a:r>
            <a:r>
              <a:rPr lang="fa-IR" dirty="0"/>
              <a:t> </a:t>
            </a:r>
            <a:r>
              <a:rPr lang="fa-IR" dirty="0" err="1"/>
              <a:t>کلاسيک</a:t>
            </a:r>
            <a:r>
              <a:rPr lang="fa-IR" dirty="0"/>
              <a:t> و </a:t>
            </a:r>
            <a:r>
              <a:rPr lang="fa-IR" dirty="0" err="1"/>
              <a:t>برخي</a:t>
            </a:r>
            <a:r>
              <a:rPr lang="fa-IR" dirty="0"/>
              <a:t> </a:t>
            </a:r>
            <a:r>
              <a:rPr lang="fa-IR" dirty="0" err="1"/>
              <a:t>رويدادهاي</a:t>
            </a:r>
            <a:r>
              <a:rPr lang="fa-IR" dirty="0"/>
              <a:t> منجر به بازگشت به </a:t>
            </a:r>
            <a:r>
              <a:rPr lang="fa-IR" dirty="0" err="1"/>
              <a:t>دين</a:t>
            </a:r>
            <a:r>
              <a:rPr lang="fa-IR" dirty="0"/>
              <a:t> نام برده شد. </a:t>
            </a:r>
            <a:r>
              <a:rPr lang="fa-IR" dirty="0" err="1"/>
              <a:t>هم‌چنان</a:t>
            </a:r>
            <a:r>
              <a:rPr lang="fa-IR" dirty="0"/>
              <a:t> که اشاره شد، </a:t>
            </a:r>
            <a:r>
              <a:rPr lang="fa-IR" dirty="0" err="1"/>
              <a:t>چنين</a:t>
            </a:r>
            <a:r>
              <a:rPr lang="fa-IR" dirty="0"/>
              <a:t> </a:t>
            </a:r>
            <a:r>
              <a:rPr lang="fa-IR" dirty="0" err="1"/>
              <a:t>عواملي</a:t>
            </a:r>
            <a:r>
              <a:rPr lang="fa-IR" dirty="0"/>
              <a:t> هنوز </a:t>
            </a:r>
            <a:r>
              <a:rPr lang="fa-IR" dirty="0" err="1"/>
              <a:t>کمابيش</a:t>
            </a:r>
            <a:r>
              <a:rPr lang="fa-IR" dirty="0"/>
              <a:t> در مناطق مختلف جهان اسلام حضور دارند و </a:t>
            </a:r>
            <a:r>
              <a:rPr lang="fa-IR" dirty="0" err="1"/>
              <a:t>همين</a:t>
            </a:r>
            <a:r>
              <a:rPr lang="fa-IR" dirty="0"/>
              <a:t> موجب تداوم و </a:t>
            </a:r>
            <a:r>
              <a:rPr lang="fa-IR" dirty="0" err="1"/>
              <a:t>بقاي</a:t>
            </a:r>
            <a:r>
              <a:rPr lang="fa-IR" dirty="0"/>
              <a:t> </a:t>
            </a:r>
            <a:r>
              <a:rPr lang="fa-IR" dirty="0" err="1"/>
              <a:t>اين</a:t>
            </a:r>
            <a:r>
              <a:rPr lang="fa-IR" dirty="0"/>
              <a:t> </a:t>
            </a:r>
            <a:r>
              <a:rPr lang="fa-IR" dirty="0" err="1"/>
              <a:t>جنبش‌ها</a:t>
            </a:r>
            <a:r>
              <a:rPr lang="fa-IR" dirty="0"/>
              <a:t> در </a:t>
            </a:r>
            <a:r>
              <a:rPr lang="fa-IR" dirty="0" err="1"/>
              <a:t>سال‌هاي</a:t>
            </a:r>
            <a:r>
              <a:rPr lang="fa-IR" dirty="0"/>
              <a:t> </a:t>
            </a:r>
            <a:r>
              <a:rPr lang="fa-IR" dirty="0" err="1"/>
              <a:t>آينده</a:t>
            </a:r>
            <a:r>
              <a:rPr lang="fa-IR" dirty="0"/>
              <a:t> خواهد بود.</a:t>
            </a:r>
            <a:endParaRPr lang="en-US" dirty="0"/>
          </a:p>
          <a:p>
            <a:pPr algn="r" rtl="1"/>
            <a:endParaRPr lang="fa-IR" dirty="0"/>
          </a:p>
        </p:txBody>
      </p:sp>
    </p:spTree>
    <p:extLst>
      <p:ext uri="{BB962C8B-B14F-4D97-AF65-F5344CB8AC3E}">
        <p14:creationId xmlns:p14="http://schemas.microsoft.com/office/powerpoint/2010/main" val="307989786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43492" y="1066800"/>
            <a:ext cx="6777317" cy="4765829"/>
          </a:xfrm>
        </p:spPr>
        <p:txBody>
          <a:bodyPr>
            <a:normAutofit/>
          </a:bodyPr>
          <a:lstStyle/>
          <a:p>
            <a:pPr marL="68580" indent="0" algn="r" rtl="1">
              <a:buNone/>
            </a:pPr>
            <a:endParaRPr lang="fa-IR" sz="5400" dirty="0" smtClean="0">
              <a:cs typeface="B Davat" pitchFamily="2" charset="-78"/>
            </a:endParaRPr>
          </a:p>
          <a:p>
            <a:pPr marL="68580" indent="0" algn="r" rtl="1">
              <a:buNone/>
            </a:pPr>
            <a:endParaRPr lang="fa-IR" sz="5400" dirty="0" smtClean="0">
              <a:cs typeface="B Davat" pitchFamily="2" charset="-78"/>
            </a:endParaRPr>
          </a:p>
          <a:p>
            <a:pPr marL="68580" indent="0" algn="just" rtl="1">
              <a:buNone/>
            </a:pPr>
            <a:r>
              <a:rPr lang="fa-IR" sz="5400" dirty="0" smtClean="0">
                <a:cs typeface="B Davat" pitchFamily="2" charset="-78"/>
              </a:rPr>
              <a:t>از صبر و حوصله شما متشکرم.</a:t>
            </a:r>
          </a:p>
          <a:p>
            <a:pPr marL="68580" indent="0" algn="ctr" rtl="1">
              <a:buNone/>
            </a:pPr>
            <a:r>
              <a:rPr lang="fa-IR" sz="5400" dirty="0" smtClean="0">
                <a:cs typeface="B Davat" pitchFamily="2" charset="-78"/>
              </a:rPr>
              <a:t>التماس دعا</a:t>
            </a:r>
          </a:p>
        </p:txBody>
      </p:sp>
    </p:spTree>
    <p:extLst>
      <p:ext uri="{BB962C8B-B14F-4D97-AF65-F5344CB8AC3E}">
        <p14:creationId xmlns:p14="http://schemas.microsoft.com/office/powerpoint/2010/main" val="422167670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609600"/>
            <a:ext cx="6777317" cy="5223029"/>
          </a:xfrm>
        </p:spPr>
        <p:txBody>
          <a:bodyPr>
            <a:normAutofit fontScale="85000" lnSpcReduction="10000"/>
          </a:bodyPr>
          <a:lstStyle/>
          <a:p>
            <a:pPr algn="r" rtl="1"/>
            <a:r>
              <a:rPr lang="fa-IR" dirty="0"/>
              <a:t>عبدالله احمد النعيم استدلال کرده است که بنيادگرايي محصول ناگزير منابع مذهبي خاص اسلامي نيست، بلکه اين پديده يک پاسخ بومي به بحران‌هاي عميق اجتماعي، سياسي و اقتصادي در جوامع اسلامي است. از نظر او، جوامع اسلامي در معرض همان اصول زندگي اجتماعي و سياسي هستند که بر جوامع ديگر نيز حاکم است. مسلمانان نيز به‌طور انفرادي يا جمعي، تلاش مي‌کنند نيازهاي ابتدايي به غذا، مسکن، امنيت و ثبات سياسي را هم‌چون ديگر انسان‌ها به‌دست آورند. آنان اين امور را تحت همان شرايط و قواعدي انجام مي‌دهند که بر تمام جوامع انساني حاکم است؛ يعني قواعدي مثل تغييرات اجتماعي و نيز اصل انطباق در واکنش به تحولاتي که زندگي افراد را تحت تأثير قرار مي‌دهد. (</a:t>
            </a:r>
            <a:r>
              <a:rPr lang="en-US" dirty="0"/>
              <a:t>Ahmad </a:t>
            </a:r>
            <a:r>
              <a:rPr lang="en-US" dirty="0" err="1"/>
              <a:t>Anna'im</a:t>
            </a:r>
            <a:r>
              <a:rPr lang="en-US" dirty="0"/>
              <a:t>, 2003, pp. 25-26</a:t>
            </a:r>
            <a:r>
              <a:rPr lang="fa-IR" dirty="0"/>
              <a:t>).</a:t>
            </a:r>
            <a:endParaRPr lang="en-US" dirty="0"/>
          </a:p>
          <a:p>
            <a:pPr algn="r" rtl="1"/>
            <a:r>
              <a:rPr lang="fa-IR" dirty="0"/>
              <a:t>از ديد اين دسته از انديشمندان، مدرنيته تغييراتي ساختاري در جامعه ايجاد مي‌کند که اضمحلال سنت را در پي دارد؛ شهرنشيني، پلوراليزم قومي و مذهبي، ايجاد دولت –ملت برخي از مهم‌ترين اين تغييرات هستند. </a:t>
            </a:r>
            <a:endParaRPr lang="en-US" dirty="0"/>
          </a:p>
        </p:txBody>
      </p:sp>
    </p:spTree>
    <p:extLst>
      <p:ext uri="{BB962C8B-B14F-4D97-AF65-F5344CB8AC3E}">
        <p14:creationId xmlns:p14="http://schemas.microsoft.com/office/powerpoint/2010/main" val="15233227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t>پژوهش‌گران جامعه شناسي دين (</a:t>
            </a:r>
            <a:r>
              <a:rPr lang="en-US" dirty="0"/>
              <a:t>Bruce, 2008, pp. 1-10) </a:t>
            </a:r>
            <a:r>
              <a:rPr lang="fa-IR" dirty="0"/>
              <a:t>اغلب برآن‌اند که جوهره حرکت بنيادگرايي نوعي اعتراض به روند مدرنيزاسيون و تأثيرات وسيع اجتماعي، فرهنگي، سياسي و اقتصادي آن بر جوامعي است که دست‌کم يکي از مهم‌ترين منابع الهام نظري و عملي نظام‌ها و روابط اجتماعي، سياسي، اقتصادي و حتي خانوادگي اين جوامع دين بوده است</a:t>
            </a:r>
            <a:r>
              <a:rPr lang="fa-IR" dirty="0" smtClean="0"/>
              <a:t>.</a:t>
            </a:r>
            <a:endParaRPr lang="en-US" dirty="0"/>
          </a:p>
        </p:txBody>
      </p:sp>
    </p:spTree>
    <p:extLst>
      <p:ext uri="{BB962C8B-B14F-4D97-AF65-F5344CB8AC3E}">
        <p14:creationId xmlns:p14="http://schemas.microsoft.com/office/powerpoint/2010/main" val="163622392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rPr>
              <a:t>سوال مهم :</a:t>
            </a:r>
            <a:endParaRPr lang="en-US" dirty="0">
              <a:solidFill>
                <a:srgbClr val="FF0000"/>
              </a:solidFill>
            </a:endParaRPr>
          </a:p>
        </p:txBody>
      </p:sp>
      <p:sp>
        <p:nvSpPr>
          <p:cNvPr id="3" name="Content Placeholder 2"/>
          <p:cNvSpPr>
            <a:spLocks noGrp="1"/>
          </p:cNvSpPr>
          <p:nvPr>
            <p:ph idx="1"/>
          </p:nvPr>
        </p:nvSpPr>
        <p:spPr/>
        <p:txBody>
          <a:bodyPr/>
          <a:lstStyle/>
          <a:p>
            <a:pPr algn="r" rtl="1"/>
            <a:r>
              <a:rPr lang="fa-IR" dirty="0" smtClean="0"/>
              <a:t>مدرنيته </a:t>
            </a:r>
            <a:r>
              <a:rPr lang="fa-IR" dirty="0"/>
              <a:t>چه تغييراتي را در جوامع ايجاد کرده که چنين واکنش‌هاي تندي برانگيخته است؟ مدرنيته چگونه تلقي سنتي از دين و جايگاه آن در جوامع سنتي را متحول کره است که دين‌داران به فکر بازگشت دوباره به منابع اصيل ديني افتا‌ده‌اند؟</a:t>
            </a:r>
            <a:endParaRPr lang="en-US" dirty="0"/>
          </a:p>
          <a:p>
            <a:pPr algn="r" rtl="1"/>
            <a:endParaRPr lang="en-US" dirty="0"/>
          </a:p>
        </p:txBody>
      </p:sp>
    </p:spTree>
    <p:extLst>
      <p:ext uri="{BB962C8B-B14F-4D97-AF65-F5344CB8AC3E}">
        <p14:creationId xmlns:p14="http://schemas.microsoft.com/office/powerpoint/2010/main" val="250773700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43492" y="914400"/>
            <a:ext cx="6777317" cy="4918229"/>
          </a:xfrm>
        </p:spPr>
        <p:txBody>
          <a:bodyPr>
            <a:normAutofit lnSpcReduction="10000"/>
          </a:bodyPr>
          <a:lstStyle/>
          <a:p>
            <a:pPr algn="r" rtl="1"/>
            <a:r>
              <a:rPr lang="fa-IR" dirty="0"/>
              <a:t>مدرنيته با ايجاد تحول در ساختارهاي اقتصادي جوامع سنتي، موجب شد زندگي پيش‌تر يکپارچه و منسجم </a:t>
            </a:r>
            <a:r>
              <a:rPr lang="fa-IR" dirty="0" smtClean="0"/>
              <a:t>سنتی </a:t>
            </a:r>
            <a:r>
              <a:rPr lang="fa-IR" dirty="0"/>
              <a:t>به حوزه‌هاي متعدد و مختلفي تقسيم شود که هر حوزه داراي نظام ارزش منحصر و خاص خود بود که لزوماً ارتباطي با ارزش‌هاي ديني </a:t>
            </a:r>
            <a:r>
              <a:rPr lang="fa-IR" dirty="0" smtClean="0"/>
              <a:t>و نظم پیشین نداشت نداشت</a:t>
            </a:r>
            <a:r>
              <a:rPr lang="fa-IR" dirty="0" smtClean="0"/>
              <a:t>.</a:t>
            </a:r>
          </a:p>
          <a:p>
            <a:pPr algn="r" rtl="1"/>
            <a:r>
              <a:rPr lang="fa-IR" dirty="0" smtClean="0"/>
              <a:t>مثلا </a:t>
            </a:r>
            <a:r>
              <a:rPr lang="fa-IR" dirty="0" smtClean="0"/>
              <a:t> در جامعه سنتی کارگر فردی و عضوی از خانواده کارفرما محسوب می شد،در حالی که در جامعه مدرن کارگر </a:t>
            </a:r>
            <a:r>
              <a:rPr lang="fa-IR" dirty="0" smtClean="0"/>
              <a:t>کارخانه در نظر صاحب کارخانه فقط کارگر است و </a:t>
            </a:r>
            <a:r>
              <a:rPr lang="fa-IR" dirty="0" smtClean="0"/>
              <a:t>کارفرما به دیگر </a:t>
            </a:r>
            <a:r>
              <a:rPr lang="fa-IR" dirty="0" smtClean="0"/>
              <a:t>جنبه های زندگی او کاری ندارد. کارگر فقط باید خوب کار کند.</a:t>
            </a:r>
          </a:p>
          <a:p>
            <a:pPr algn="r" rtl="1"/>
            <a:r>
              <a:rPr lang="fa-IR" dirty="0" smtClean="0"/>
              <a:t>ادب، دین، خانواده و تربیت او به صاحب کارخانه ارتباطی ندارد. </a:t>
            </a:r>
            <a:endParaRPr lang="en-US" dirty="0"/>
          </a:p>
        </p:txBody>
      </p:sp>
    </p:spTree>
    <p:extLst>
      <p:ext uri="{BB962C8B-B14F-4D97-AF65-F5344CB8AC3E}">
        <p14:creationId xmlns:p14="http://schemas.microsoft.com/office/powerpoint/2010/main" val="29396787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311</TotalTime>
  <Words>3539</Words>
  <Application>Microsoft Office PowerPoint</Application>
  <PresentationFormat>On-screen Show (4:3)</PresentationFormat>
  <Paragraphs>165</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Austin</vt:lpstr>
      <vt:lpstr>بسم الله الرحمن الرحیم </vt:lpstr>
      <vt:lpstr>PowerPoint Presentation</vt:lpstr>
      <vt:lpstr>بنيادگرايي در جهان اسلام را را جنبشي در تلاش براي حصول مقاصد پنج‌گانه زير دانسته است:</vt:lpstr>
      <vt:lpstr>سوال اصلی: چه چیزی در جامعه و جهان اسلام  رخ داده است که بازار بنیادگرائی و تمایل به سلف چنین گرم شده است؟</vt:lpstr>
      <vt:lpstr>PowerPoint Presentation</vt:lpstr>
      <vt:lpstr>PowerPoint Presentation</vt:lpstr>
      <vt:lpstr>PowerPoint Presentation</vt:lpstr>
      <vt:lpstr>سوال مهم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مدارس و کلاسهای درس جدید </vt:lpstr>
      <vt:lpstr>PowerPoint Presentation</vt:lpstr>
      <vt:lpstr>PowerPoint Presentation</vt:lpstr>
      <vt:lpstr>PowerPoint Presentation</vt:lpstr>
      <vt:lpstr>PowerPoint Presentation</vt:lpstr>
      <vt:lpstr>مدرنیزاسیون و مواجهه جهان اسلام با اروپاییان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استعمار تأثیری دو گانه در جهان اسلام بر جای گذاشت. </vt:lpstr>
      <vt:lpstr>PowerPoint Presentation</vt:lpstr>
      <vt:lpstr>PowerPoint Presentation</vt:lpstr>
      <vt:lpstr>PowerPoint Presentation</vt:lpstr>
      <vt:lpstr>عوامل درونی و محلی </vt:lpstr>
      <vt:lpstr>1- استبداد و فقدان مردم‌سالاري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رشد و موفقیت الگوی سیاسی اجتماعی تشیع در مقابل عدم موفقیت الگوهای اهل سنت</vt:lpstr>
      <vt:lpstr>PowerPoint Presentation</vt:lpstr>
      <vt:lpstr>شرايط کنوني در جهان اسلام </vt:lpstr>
      <vt:lpstr>PowerPoint Presentation</vt:lpstr>
      <vt:lpstr>PowerPoint Presentation</vt:lpstr>
      <vt:lpstr>PowerPoint Presentation</vt:lpstr>
      <vt:lpstr>نتيجه‌گيري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 </dc:title>
  <dc:creator>ejtemaee</dc:creator>
  <cp:lastModifiedBy>zolfaghary</cp:lastModifiedBy>
  <cp:revision>27</cp:revision>
  <dcterms:created xsi:type="dcterms:W3CDTF">2006-08-16T00:00:00Z</dcterms:created>
  <dcterms:modified xsi:type="dcterms:W3CDTF">2012-03-20T09:11:03Z</dcterms:modified>
</cp:coreProperties>
</file>